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08" r:id="rId1"/>
  </p:sldMasterIdLst>
  <p:notesMasterIdLst>
    <p:notesMasterId r:id="rId48"/>
  </p:notesMasterIdLst>
  <p:handoutMasterIdLst>
    <p:handoutMasterId r:id="rId49"/>
  </p:handoutMasterIdLst>
  <p:sldIdLst>
    <p:sldId id="303" r:id="rId2"/>
    <p:sldId id="365" r:id="rId3"/>
    <p:sldId id="389" r:id="rId4"/>
    <p:sldId id="392" r:id="rId5"/>
    <p:sldId id="393" r:id="rId6"/>
    <p:sldId id="390" r:id="rId7"/>
    <p:sldId id="391" r:id="rId8"/>
    <p:sldId id="401" r:id="rId9"/>
    <p:sldId id="394" r:id="rId10"/>
    <p:sldId id="395" r:id="rId11"/>
    <p:sldId id="415" r:id="rId12"/>
    <p:sldId id="426" r:id="rId13"/>
    <p:sldId id="416" r:id="rId14"/>
    <p:sldId id="431" r:id="rId15"/>
    <p:sldId id="428" r:id="rId16"/>
    <p:sldId id="430" r:id="rId17"/>
    <p:sldId id="420" r:id="rId18"/>
    <p:sldId id="421" r:id="rId19"/>
    <p:sldId id="404" r:id="rId20"/>
    <p:sldId id="405" r:id="rId21"/>
    <p:sldId id="400" r:id="rId22"/>
    <p:sldId id="411" r:id="rId23"/>
    <p:sldId id="417" r:id="rId24"/>
    <p:sldId id="424" r:id="rId25"/>
    <p:sldId id="397" r:id="rId26"/>
    <p:sldId id="402" r:id="rId27"/>
    <p:sldId id="403" r:id="rId28"/>
    <p:sldId id="422" r:id="rId29"/>
    <p:sldId id="427" r:id="rId30"/>
    <p:sldId id="412" r:id="rId31"/>
    <p:sldId id="429" r:id="rId32"/>
    <p:sldId id="407" r:id="rId33"/>
    <p:sldId id="409" r:id="rId34"/>
    <p:sldId id="434" r:id="rId35"/>
    <p:sldId id="410" r:id="rId36"/>
    <p:sldId id="408" r:id="rId37"/>
    <p:sldId id="414" r:id="rId38"/>
    <p:sldId id="433" r:id="rId39"/>
    <p:sldId id="406" r:id="rId40"/>
    <p:sldId id="432" r:id="rId41"/>
    <p:sldId id="398" r:id="rId42"/>
    <p:sldId id="399" r:id="rId43"/>
    <p:sldId id="425" r:id="rId44"/>
    <p:sldId id="413" r:id="rId45"/>
    <p:sldId id="388" r:id="rId46"/>
    <p:sldId id="423" r:id="rId47"/>
  </p:sldIdLst>
  <p:sldSz cx="13004800" cy="9753600"/>
  <p:notesSz cx="6819900" cy="9931400"/>
  <p:embeddedFontLst>
    <p:embeddedFont>
      <p:font typeface="Cambria Math" panose="02040503050406030204" pitchFamily="18" charset="0"/>
      <p:regular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Arial Narrow" panose="020B0606020202030204" pitchFamily="34" charset="0"/>
      <p:regular r:id="rId55"/>
      <p:bold r:id="rId56"/>
      <p:italic r:id="rId57"/>
      <p:boldItalic r:id="rId58"/>
    </p:embeddedFont>
    <p:embeddedFont>
      <p:font typeface="Droid Sans Mono" panose="020B0609030804020204" pitchFamily="49" charset="0"/>
      <p:regular r:id="rId59"/>
    </p:embeddedFont>
    <p:embeddedFont>
      <p:font typeface="Eurostile" panose="020B0604020202020204" charset="0"/>
      <p:regular r:id="rId60"/>
    </p:embeddedFont>
    <p:embeddedFont>
      <p:font typeface="Arial Black" panose="020B0A04020102020204" pitchFamily="34" charset="0"/>
      <p:bold r:id="rId61"/>
    </p:embeddedFont>
    <p:embeddedFont>
      <p:font typeface="Wingdings 3" panose="05040102010807070707" pitchFamily="18" charset="2"/>
      <p:regular r:id="rId62"/>
    </p:embeddedFont>
  </p:embeddedFont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649288" indent="-1920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1300163" indent="-38576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949450" indent="-57785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2600325" indent="-77152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213">
          <p15:clr>
            <a:srgbClr val="A4A3A4"/>
          </p15:clr>
        </p15:guide>
        <p15:guide id="2" orient="horz" pos="865">
          <p15:clr>
            <a:srgbClr val="A4A3A4"/>
          </p15:clr>
        </p15:guide>
        <p15:guide id="3" orient="horz" pos="387">
          <p15:clr>
            <a:srgbClr val="A4A3A4"/>
          </p15:clr>
        </p15:guide>
        <p15:guide id="4" pos="4096">
          <p15:clr>
            <a:srgbClr val="A4A3A4"/>
          </p15:clr>
        </p15:guide>
        <p15:guide id="5" pos="307">
          <p15:clr>
            <a:srgbClr val="A4A3A4"/>
          </p15:clr>
        </p15:guide>
        <p15:guide id="6" pos="78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28">
          <p15:clr>
            <a:srgbClr val="A4A3A4"/>
          </p15:clr>
        </p15:guide>
        <p15:guide id="2" pos="214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CC33"/>
    <a:srgbClr val="C2E49C"/>
    <a:srgbClr val="559B7A"/>
    <a:srgbClr val="707174"/>
    <a:srgbClr val="DB6207"/>
    <a:srgbClr val="FF9999"/>
    <a:srgbClr val="F9AB55"/>
    <a:srgbClr val="4753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415" autoAdjust="0"/>
    <p:restoredTop sz="84970" autoAdjust="0"/>
  </p:normalViewPr>
  <p:slideViewPr>
    <p:cSldViewPr snapToGrid="0">
      <p:cViewPr varScale="1">
        <p:scale>
          <a:sx n="83" d="100"/>
          <a:sy n="83" d="100"/>
        </p:scale>
        <p:origin x="-1498" y="-67"/>
      </p:cViewPr>
      <p:guideLst>
        <p:guide orient="horz" pos="3213"/>
        <p:guide orient="horz" pos="865"/>
        <p:guide orient="horz" pos="387"/>
        <p:guide pos="4096"/>
        <p:guide pos="307"/>
        <p:guide pos="788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-3258" y="-114"/>
      </p:cViewPr>
      <p:guideLst>
        <p:guide orient="horz" pos="3128"/>
        <p:guide pos="214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7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auto">
          <a:xfrm>
            <a:off x="3862388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8799D890-3B36-4C31-9BB9-B993097FAF11}" type="datetimeFigureOut">
              <a:rPr lang="en-US" altLang="de-DE"/>
              <a:pPr>
                <a:defRPr/>
              </a:pPr>
              <a:t>5/16/2021</a:t>
            </a:fld>
            <a:endParaRPr lang="en-US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auto">
          <a:xfrm>
            <a:off x="0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auto">
          <a:xfrm>
            <a:off x="3862388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ED1B2887-94E9-4D40-B943-231BD1957567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42077538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62388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7100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2625" y="4718050"/>
            <a:ext cx="5454650" cy="446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62388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D47ADC95-7A91-4A3B-88CF-853D915EFCC5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38450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1pPr>
    <a:lvl2pPr marL="649288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2pPr>
    <a:lvl3pPr marL="1300163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3pPr>
    <a:lvl4pPr marL="1949450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4pPr>
    <a:lvl5pPr marL="2600325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5pPr>
    <a:lvl6pPr marL="325114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0137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5160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0183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izenplatzhalt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de-DE" altLang="en-US">
                <a:latin typeface="Arial" panose="020B0604020202020204" pitchFamily="34" charset="0"/>
              </a:rPr>
              <a:t>+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CE70CB38-6B3F-44F2-A43B-4BAFB7FF6495}" type="datetime1">
              <a:rPr lang="de-DE"/>
              <a:pPr>
                <a:defRPr/>
              </a:pPr>
              <a:t>16.05.2021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8557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799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9666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96662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41429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41429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51309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51309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11427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21543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5977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12571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0310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1181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7142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50110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21543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9666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48226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14101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96662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07540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28741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07540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33485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24871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39623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39623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726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3672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39623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94966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7549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7549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1408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27445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140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6748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4658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0952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0952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535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smbsrv.validas\intranet\Validas\CorporateIdentity\ValidasLogos\vlogo300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600" y="215900"/>
            <a:ext cx="7810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9737725" y="9193213"/>
            <a:ext cx="277971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>
                <a:solidFill>
                  <a:schemeClr val="bg2"/>
                </a:solidFill>
                <a:latin typeface="Calibri" pitchFamily="34" charset="0"/>
              </a:rPr>
              <a:t>Seite </a:t>
            </a:r>
            <a:fld id="{6C47C05D-7D50-4E6E-A68E-6ABAD0E2B528}" type="slidenum">
              <a:rPr lang="de-DE" altLang="de-DE" sz="1400" b="1" smtClean="0">
                <a:solidFill>
                  <a:schemeClr val="bg2"/>
                </a:solidFill>
                <a:latin typeface="Calibri" pitchFamily="34" charset="0"/>
              </a:rPr>
              <a:pPr algn="r" eaLnBrk="1" hangingPunct="1">
                <a:defRPr/>
              </a:pPr>
              <a:t>‹Nr.›</a:t>
            </a:fld>
            <a:endParaRPr lang="de-DE" altLang="de-DE" sz="1400" b="1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87363" y="9193213"/>
            <a:ext cx="10541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en-US" sz="1400" b="1">
                <a:solidFill>
                  <a:schemeClr val="bg2"/>
                </a:solidFill>
                <a:latin typeface="Calibri" pitchFamily="34" charset="0"/>
              </a:rPr>
              <a:t>Validas AG</a:t>
            </a:r>
            <a:endParaRPr lang="de-DE" altLang="en-US" sz="1400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492196" y="7202312"/>
            <a:ext cx="11054080" cy="1937173"/>
          </a:xfrm>
          <a:prstGeom prst="rect">
            <a:avLst/>
          </a:prstGeom>
        </p:spPr>
        <p:txBody>
          <a:bodyPr lIns="130046" tIns="65023" rIns="130046" bIns="65023" anchor="t"/>
          <a:lstStyle>
            <a:lvl1pPr algn="l">
              <a:defRPr sz="5600" b="1" cap="none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Textplatzhalter 2"/>
          <p:cNvSpPr>
            <a:spLocks noGrp="1"/>
          </p:cNvSpPr>
          <p:nvPr>
            <p:ph type="body" idx="1"/>
          </p:nvPr>
        </p:nvSpPr>
        <p:spPr>
          <a:xfrm>
            <a:off x="485423" y="5067583"/>
            <a:ext cx="11054080" cy="2133599"/>
          </a:xfrm>
          <a:prstGeom prst="rect">
            <a:avLst/>
          </a:prstGeom>
        </p:spPr>
        <p:txBody>
          <a:bodyPr lIns="130046" tIns="65023" rIns="130046" bIns="65023" anchor="b"/>
          <a:lstStyle>
            <a:lvl1pPr marL="0" indent="0">
              <a:buNone/>
              <a:defRPr sz="2800" b="1">
                <a:solidFill>
                  <a:schemeClr val="bg2"/>
                </a:solidFill>
              </a:defRPr>
            </a:lvl1pPr>
            <a:lvl2pPr marL="650230" indent="0">
              <a:buNone/>
              <a:defRPr sz="2600"/>
            </a:lvl2pPr>
            <a:lvl3pPr marL="1300460" indent="0">
              <a:buNone/>
              <a:defRPr sz="2300"/>
            </a:lvl3pPr>
            <a:lvl4pPr marL="1950690" indent="0">
              <a:buNone/>
              <a:defRPr sz="2000"/>
            </a:lvl4pPr>
            <a:lvl5pPr marL="2600919" indent="0">
              <a:buNone/>
              <a:defRPr sz="2000"/>
            </a:lvl5pPr>
            <a:lvl6pPr marL="3251149" indent="0">
              <a:buNone/>
              <a:defRPr sz="2000"/>
            </a:lvl6pPr>
            <a:lvl7pPr marL="3901379" indent="0">
              <a:buNone/>
              <a:defRPr sz="2000"/>
            </a:lvl7pPr>
            <a:lvl8pPr marL="4551609" indent="0">
              <a:buNone/>
              <a:defRPr sz="2000"/>
            </a:lvl8pPr>
            <a:lvl9pPr marL="5201839" indent="0">
              <a:buNone/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57007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9737725" y="9193213"/>
            <a:ext cx="277971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>
                <a:solidFill>
                  <a:schemeClr val="bg2"/>
                </a:solidFill>
                <a:latin typeface="Calibri" pitchFamily="34" charset="0"/>
              </a:rPr>
              <a:t>Page </a:t>
            </a:r>
            <a:fld id="{2ECDCB2B-36FA-489A-8172-417ADCAF04A6}" type="slidenum">
              <a:rPr lang="de-DE" altLang="de-DE" sz="1400" b="1" smtClean="0">
                <a:solidFill>
                  <a:schemeClr val="bg2"/>
                </a:solidFill>
                <a:latin typeface="Calibri" pitchFamily="34" charset="0"/>
              </a:rPr>
              <a:pPr algn="r" eaLnBrk="1" hangingPunct="1">
                <a:defRPr/>
              </a:pPr>
              <a:t>‹Nr.›</a:t>
            </a:fld>
            <a:endParaRPr lang="de-DE" altLang="de-DE" sz="1400" b="1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87363" y="9193213"/>
            <a:ext cx="1055687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en-US" sz="1400" b="1">
                <a:solidFill>
                  <a:schemeClr val="bg2"/>
                </a:solidFill>
                <a:latin typeface="Calibri" pitchFamily="34" charset="0"/>
              </a:rPr>
              <a:t>Validas AG</a:t>
            </a:r>
            <a:endParaRPr lang="de-DE" altLang="en-US" sz="1400">
              <a:solidFill>
                <a:schemeClr val="bg2"/>
              </a:solidFill>
              <a:latin typeface="Calibri" pitchFamily="34" charset="0"/>
            </a:endParaRPr>
          </a:p>
        </p:txBody>
      </p:sp>
      <p:pic>
        <p:nvPicPr>
          <p:cNvPr id="6" name="Picture 2" descr="\\smbsrv.validas\intranet\Validas\CorporateIdentity\ValidasLogos\vlogo300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600" y="215900"/>
            <a:ext cx="7810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2800" y="93600"/>
            <a:ext cx="10742508" cy="939600"/>
          </a:xfrm>
          <a:prstGeom prst="rect">
            <a:avLst/>
          </a:prstGeom>
        </p:spPr>
        <p:txBody>
          <a:bodyPr lIns="0" tIns="65023" rIns="130046" bIns="65023"/>
          <a:lstStyle>
            <a:lvl1pPr algn="l">
              <a:defRPr sz="56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prstGeom prst="rect">
            <a:avLst/>
          </a:prstGeom>
        </p:spPr>
        <p:txBody>
          <a:bodyPr lIns="130046" tIns="65023" rIns="130046" bIns="65023"/>
          <a:lstStyle>
            <a:lvl1pPr>
              <a:buFont typeface="Wingdings 3" pitchFamily="18" charset="2"/>
              <a:buChar char=""/>
              <a:defRPr sz="2800" b="1" spc="0">
                <a:latin typeface="+mn-lt"/>
              </a:defRPr>
            </a:lvl1pPr>
            <a:lvl2pPr>
              <a:buFont typeface="Calibri" pitchFamily="34" charset="0"/>
              <a:buChar char="–"/>
              <a:defRPr sz="2800" spc="0">
                <a:latin typeface="+mn-lt"/>
              </a:defRPr>
            </a:lvl2pPr>
            <a:lvl3pPr>
              <a:defRPr sz="2400" spc="0">
                <a:latin typeface="+mn-lt"/>
              </a:defRPr>
            </a:lvl3pPr>
            <a:lvl4pPr>
              <a:defRPr sz="2000" spc="0">
                <a:latin typeface="+mn-lt"/>
              </a:defRPr>
            </a:lvl4pPr>
            <a:lvl5pPr>
              <a:defRPr sz="1800" spc="0">
                <a:latin typeface="+mn-lt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95264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59" r:id="rId1"/>
    <p:sldLayoutId id="2147484460" r:id="rId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5pPr>
      <a:lvl6pPr marL="65023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6pPr>
      <a:lvl7pPr marL="130046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7pPr>
      <a:lvl8pPr marL="195069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8pPr>
      <a:lvl9pPr marL="2600919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9pPr>
    </p:titleStyle>
    <p:bodyStyle>
      <a:lvl1pPr marL="487363" indent="-487363" algn="l" rtl="0" eaLnBrk="0" fontAlgn="base" hangingPunct="0">
        <a:spcBef>
          <a:spcPct val="20000"/>
        </a:spcBef>
        <a:spcAft>
          <a:spcPct val="0"/>
        </a:spcAft>
        <a:buChar char="•"/>
        <a:defRPr sz="4600">
          <a:solidFill>
            <a:schemeClr val="tx1"/>
          </a:solidFill>
          <a:latin typeface="+mn-lt"/>
          <a:ea typeface="+mn-ea"/>
          <a:cs typeface="+mn-cs"/>
        </a:defRPr>
      </a:lvl1pPr>
      <a:lvl2pPr marL="1055688" indent="-404813" algn="l" rtl="0" eaLnBrk="0" fontAlgn="base" hangingPunct="0">
        <a:spcBef>
          <a:spcPct val="20000"/>
        </a:spcBef>
        <a:spcAft>
          <a:spcPct val="0"/>
        </a:spcAft>
        <a:buChar char="–"/>
        <a:defRPr sz="4000">
          <a:solidFill>
            <a:schemeClr val="tx1"/>
          </a:solidFill>
          <a:latin typeface="+mn-lt"/>
        </a:defRPr>
      </a:lvl2pPr>
      <a:lvl3pPr marL="1624013" indent="-323850" algn="l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</a:defRPr>
      </a:lvl3pPr>
      <a:lvl4pPr marL="2274888" indent="-3238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4pPr>
      <a:lvl5pPr marL="2925763" indent="-323850" algn="l" rtl="0" eaLnBrk="0" fontAlgn="base" hangingPunct="0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5pPr>
      <a:lvl6pPr marL="357626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6pPr>
      <a:lvl7pPr marL="422649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7pPr>
      <a:lvl8pPr marL="487672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8pPr>
      <a:lvl9pPr marL="552695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.jpe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14.png"/><Relationship Id="rId4" Type="http://schemas.openxmlformats.org/officeDocument/2006/relationships/image" Target="../media/image1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4"/>
          <p:cNvSpPr>
            <a:spLocks noGrp="1"/>
          </p:cNvSpPr>
          <p:nvPr>
            <p:ph type="title"/>
          </p:nvPr>
        </p:nvSpPr>
        <p:spPr bwMode="auto">
          <a:xfrm>
            <a:off x="1535401" y="7790441"/>
            <a:ext cx="9807789" cy="10260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de-DE" altLang="en-US"/>
              <a:t>A Tool With No Name</a:t>
            </a:r>
            <a:endParaRPr lang="en-US" altLang="en-US" sz="3200" dirty="0"/>
          </a:p>
        </p:txBody>
      </p:sp>
      <p:sp>
        <p:nvSpPr>
          <p:cNvPr id="5123" name="Untertitel 2"/>
          <p:cNvSpPr>
            <a:spLocks noGrp="1"/>
          </p:cNvSpPr>
          <p:nvPr>
            <p:ph type="body" idx="1"/>
          </p:nvPr>
        </p:nvSpPr>
        <p:spPr bwMode="auto">
          <a:xfrm>
            <a:off x="491115" y="441037"/>
            <a:ext cx="9607550" cy="90947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en-US" sz="4400" dirty="0"/>
              <a:t>Robert </a:t>
            </a:r>
            <a:r>
              <a:rPr lang="de-DE" altLang="en-US" sz="4400" dirty="0" smtClean="0"/>
              <a:t>Reitmeier, </a:t>
            </a:r>
            <a:r>
              <a:rPr lang="de-DE" altLang="en-US" sz="4400" dirty="0" err="1" smtClean="0"/>
              <a:t>Validas</a:t>
            </a:r>
            <a:r>
              <a:rPr lang="de-DE" altLang="en-US" sz="4400" dirty="0" smtClean="0"/>
              <a:t> AG</a:t>
            </a:r>
            <a:endParaRPr lang="de-DE" altLang="en-US" sz="4400" dirty="0"/>
          </a:p>
        </p:txBody>
      </p:sp>
      <p:pic>
        <p:nvPicPr>
          <p:cNvPr id="1026" name="Picture 2" descr="A Horse With No Name - Adding Some Personal Touches - Guitar Noise">
            <a:extLst>
              <a:ext uri="{FF2B5EF4-FFF2-40B4-BE49-F238E27FC236}">
                <a16:creationId xmlns:a16="http://schemas.microsoft.com/office/drawing/2014/main" xmlns="" id="{5A6C6ECE-3B26-4E7D-AD8E-0CFCA1015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816" y="1609923"/>
            <a:ext cx="7897090" cy="590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69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Trace Result Verification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xmlns="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0" y="4842849"/>
            <a:ext cx="6180446" cy="1453597"/>
          </a:xfrm>
          <a:ln>
            <a:noFill/>
          </a:ln>
        </p:spPr>
        <p:txBody>
          <a:bodyPr lIns="64800"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Compile and execute the code:</a:t>
            </a:r>
            <a:br>
              <a:rPr lang="en-GB">
                <a:latin typeface="Eurostile" panose="020B0504020202050204" pitchFamily="34" charset="0"/>
              </a:rPr>
            </a:br>
            <a:r>
              <a:rPr lang="en-GB">
                <a:solidFill>
                  <a:srgbClr val="FF0000"/>
                </a:solidFill>
                <a:latin typeface="Eurostile" panose="020B0504020202050204" pitchFamily="34" charset="0"/>
              </a:rPr>
              <a:t>Result = Prediction?</a:t>
            </a:r>
            <a:endParaRPr lang="en-GB" b="0">
              <a:solidFill>
                <a:srgbClr val="FF0000"/>
              </a:solidFill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2A6FEFE0-DC6E-4717-AAB4-5EF013BC6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3782"/>
            <a:ext cx="5933444" cy="8096772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xmlns="" id="{EA2F01A5-A53B-45EA-B4D4-14A457707150}"/>
              </a:ext>
            </a:extLst>
          </p:cNvPr>
          <p:cNvSpPr/>
          <p:nvPr/>
        </p:nvSpPr>
        <p:spPr>
          <a:xfrm>
            <a:off x="442799" y="8589819"/>
            <a:ext cx="2312275" cy="328550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xmlns="" id="{D2BEBC42-01EC-4F0E-9C29-7FB6E678168C}"/>
              </a:ext>
            </a:extLst>
          </p:cNvPr>
          <p:cNvSpPr/>
          <p:nvPr/>
        </p:nvSpPr>
        <p:spPr>
          <a:xfrm>
            <a:off x="442799" y="8073463"/>
            <a:ext cx="3891695" cy="19792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Inhaltsplatzhalter 2">
            <a:extLst>
              <a:ext uri="{FF2B5EF4-FFF2-40B4-BE49-F238E27FC236}">
                <a16:creationId xmlns:a16="http://schemas.microsoft.com/office/drawing/2014/main" xmlns="" id="{C11E3180-076D-4A8B-8B74-B9A137852B3B}"/>
              </a:ext>
            </a:extLst>
          </p:cNvPr>
          <p:cNvSpPr txBox="1">
            <a:spLocks/>
          </p:cNvSpPr>
          <p:nvPr/>
        </p:nvSpPr>
        <p:spPr>
          <a:xfrm>
            <a:off x="6804560" y="7948349"/>
            <a:ext cx="5094515" cy="551072"/>
          </a:xfrm>
          <a:prstGeom prst="rect">
            <a:avLst/>
          </a:prstGeom>
          <a:ln>
            <a:noFill/>
          </a:ln>
        </p:spPr>
        <p:txBody>
          <a:bodyPr lIns="64800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Font typeface="Calibri" pitchFamily="34" charset="0"/>
              <a:buNone/>
            </a:pPr>
            <a:r>
              <a:rPr lang="en-GB" sz="2000" kern="0">
                <a:latin typeface="Eurostile" panose="020B0504020202050204" pitchFamily="34" charset="0"/>
              </a:rPr>
              <a:t>Get arguments from commandline</a:t>
            </a:r>
          </a:p>
        </p:txBody>
      </p:sp>
      <p:sp>
        <p:nvSpPr>
          <p:cNvPr id="36" name="Inhaltsplatzhalter 2">
            <a:extLst>
              <a:ext uri="{FF2B5EF4-FFF2-40B4-BE49-F238E27FC236}">
                <a16:creationId xmlns:a16="http://schemas.microsoft.com/office/drawing/2014/main" xmlns="" id="{53776843-18DD-4453-8097-85CC6357F639}"/>
              </a:ext>
            </a:extLst>
          </p:cNvPr>
          <p:cNvSpPr txBox="1">
            <a:spLocks/>
          </p:cNvSpPr>
          <p:nvPr/>
        </p:nvSpPr>
        <p:spPr>
          <a:xfrm>
            <a:off x="6804560" y="8509755"/>
            <a:ext cx="4180115" cy="690733"/>
          </a:xfrm>
          <a:prstGeom prst="rect">
            <a:avLst/>
          </a:prstGeom>
          <a:ln>
            <a:noFill/>
          </a:ln>
        </p:spPr>
        <p:txBody>
          <a:bodyPr lIns="64800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Font typeface="Calibri" pitchFamily="34" charset="0"/>
              <a:buNone/>
            </a:pPr>
            <a:r>
              <a:rPr lang="en-GB" sz="2000" kern="0">
                <a:latin typeface="Eurostile" panose="020B0504020202050204" pitchFamily="34" charset="0"/>
              </a:rPr>
              <a:t>Execute function</a:t>
            </a:r>
            <a:br>
              <a:rPr lang="en-GB" sz="2000" kern="0">
                <a:latin typeface="Eurostile" panose="020B0504020202050204" pitchFamily="34" charset="0"/>
              </a:rPr>
            </a:br>
            <a:r>
              <a:rPr lang="en-GB" sz="2000" kern="0">
                <a:latin typeface="Eurostile" panose="020B0504020202050204" pitchFamily="34" charset="0"/>
              </a:rPr>
              <a:t>Print return value to stdout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xmlns="" id="{9CB37461-9392-42E0-A2D6-DFDE8DF9F88F}"/>
              </a:ext>
            </a:extLst>
          </p:cNvPr>
          <p:cNvSpPr txBox="1"/>
          <p:nvPr/>
        </p:nvSpPr>
        <p:spPr>
          <a:xfrm>
            <a:off x="7332623" y="2739280"/>
            <a:ext cx="5640216" cy="523220"/>
          </a:xfrm>
          <a:prstGeom prst="rect">
            <a:avLst/>
          </a:prstGeom>
          <a:solidFill>
            <a:schemeClr val="accent5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800">
                <a:latin typeface="Courier New" panose="02070309020205020404" pitchFamily="49" charset="0"/>
                <a:cs typeface="Courier New" panose="02070309020205020404" pitchFamily="49" charset="0"/>
              </a:rPr>
              <a:t>short _FDtest(float *px)</a:t>
            </a:r>
          </a:p>
        </p:txBody>
      </p:sp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xmlns="" id="{5EE44EA0-E641-4B38-BF81-8CCFE6A587F7}"/>
              </a:ext>
            </a:extLst>
          </p:cNvPr>
          <p:cNvSpPr/>
          <p:nvPr/>
        </p:nvSpPr>
        <p:spPr>
          <a:xfrm>
            <a:off x="5814054" y="1163782"/>
            <a:ext cx="539496" cy="8096772"/>
          </a:xfrm>
          <a:prstGeom prst="rightBrace">
            <a:avLst>
              <a:gd name="adj1" fmla="val 26977"/>
              <a:gd name="adj2" fmla="val 23160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feil: nach links 3">
            <a:extLst>
              <a:ext uri="{FF2B5EF4-FFF2-40B4-BE49-F238E27FC236}">
                <a16:creationId xmlns:a16="http://schemas.microsoft.com/office/drawing/2014/main" xmlns="" id="{29C4B277-BA03-431E-A973-F482ED1F0490}"/>
              </a:ext>
            </a:extLst>
          </p:cNvPr>
          <p:cNvSpPr/>
          <p:nvPr/>
        </p:nvSpPr>
        <p:spPr>
          <a:xfrm>
            <a:off x="6502399" y="2821169"/>
            <a:ext cx="634671" cy="359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xmlns="" id="{C02450EC-97CC-40EC-833A-82CCD6902CA4}"/>
              </a:ext>
            </a:extLst>
          </p:cNvPr>
          <p:cNvCxnSpPr>
            <a:cxnSpLocks/>
          </p:cNvCxnSpPr>
          <p:nvPr/>
        </p:nvCxnSpPr>
        <p:spPr>
          <a:xfrm flipH="1">
            <a:off x="4465122" y="8182099"/>
            <a:ext cx="2867501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xmlns="" id="{439C4825-FC13-4066-8255-EFF487308EEA}"/>
              </a:ext>
            </a:extLst>
          </p:cNvPr>
          <p:cNvCxnSpPr>
            <a:cxnSpLocks/>
          </p:cNvCxnSpPr>
          <p:nvPr/>
        </p:nvCxnSpPr>
        <p:spPr>
          <a:xfrm flipH="1">
            <a:off x="2900744" y="8775865"/>
            <a:ext cx="4431879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55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27" grpId="0" animBg="1"/>
      <p:bldP spid="29" grpId="0" animBg="1"/>
      <p:bldP spid="34" grpId="0"/>
      <p:bldP spid="36" grpId="0"/>
      <p:bldP spid="3" grpId="0" animBg="1"/>
      <p:bldP spid="10" grpId="0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 panose="020B0504020202050204" pitchFamily="34" charset="0"/>
              </a:rPr>
              <a:t>Specific Problems and their Solution</a:t>
            </a:r>
            <a:endParaRPr lang="en-GB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237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F066EE0F-8D35-418E-8FB2-9069E0E95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" y="2280636"/>
            <a:ext cx="11959362" cy="503456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Dirty </a:t>
            </a:r>
            <a:r>
              <a:rPr lang="en-GB" dirty="0" smtClean="0">
                <a:latin typeface="Eurostile" panose="020B0504020202050204" pitchFamily="34" charset="0"/>
              </a:rPr>
              <a:t>Detail: Pointer Casting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078486" y="1367378"/>
            <a:ext cx="3312424" cy="579079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Pointer Cast!</a:t>
            </a:r>
            <a:endParaRPr lang="en-GB" b="0">
              <a:latin typeface="Eurostile" panose="020B050402020205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xmlns="" id="{5BE8D3C6-7CAE-47F4-B603-655A6C668653}"/>
              </a:ext>
            </a:extLst>
          </p:cNvPr>
          <p:cNvSpPr/>
          <p:nvPr/>
        </p:nvSpPr>
        <p:spPr>
          <a:xfrm>
            <a:off x="1734470" y="5968195"/>
            <a:ext cx="6181980" cy="509089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xmlns="" id="{721C86DC-B800-4F8A-A8F8-70406C43942E}"/>
              </a:ext>
            </a:extLst>
          </p:cNvPr>
          <p:cNvSpPr/>
          <p:nvPr/>
        </p:nvSpPr>
        <p:spPr>
          <a:xfrm>
            <a:off x="2813796" y="6806111"/>
            <a:ext cx="1933568" cy="509089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xmlns="" id="{5378705A-CC14-45F3-A96D-4BF99D423828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4963886" y="1946457"/>
            <a:ext cx="3770812" cy="4021738"/>
          </a:xfrm>
          <a:prstGeom prst="straightConnector1">
            <a:avLst/>
          </a:prstGeom>
          <a:ln w="25400">
            <a:solidFill>
              <a:srgbClr val="0070C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234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>
            <a:extLst>
              <a:ext uri="{FF2B5EF4-FFF2-40B4-BE49-F238E27FC236}">
                <a16:creationId xmlns:a16="http://schemas.microsoft.com/office/drawing/2014/main" xmlns="" id="{36E0AF75-E5C6-4333-8A3B-839575E4F1F6}"/>
              </a:ext>
            </a:extLst>
          </p:cNvPr>
          <p:cNvSpPr txBox="1"/>
          <p:nvPr/>
        </p:nvSpPr>
        <p:spPr>
          <a:xfrm>
            <a:off x="3335981" y="1659385"/>
            <a:ext cx="77699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ps-&gt;_Sh[1]</a:t>
            </a:r>
          </a:p>
          <a:p>
            <a:r>
              <a:rPr lang="de-DE" sz="32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:: unsigned short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Getting down to Memory Bits</a:t>
            </a:r>
            <a:endParaRPr lang="en-GB" dirty="0">
              <a:latin typeface="Eurostile" panose="020B0504020202050204" pitchFamily="34" charset="0"/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xmlns="" id="{BAD123BB-6C85-47E0-8C33-1801A6A50F95}"/>
              </a:ext>
            </a:extLst>
          </p:cNvPr>
          <p:cNvCxnSpPr>
            <a:cxnSpLocks/>
          </p:cNvCxnSpPr>
          <p:nvPr/>
        </p:nvCxnSpPr>
        <p:spPr>
          <a:xfrm flipV="1">
            <a:off x="2102000" y="7302674"/>
            <a:ext cx="0" cy="1372085"/>
          </a:xfrm>
          <a:prstGeom prst="straightConnector1">
            <a:avLst/>
          </a:prstGeom>
          <a:ln w="63500">
            <a:solidFill>
              <a:srgbClr val="FFFF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>
            <a:extLst>
              <a:ext uri="{FF2B5EF4-FFF2-40B4-BE49-F238E27FC236}">
                <a16:creationId xmlns:a16="http://schemas.microsoft.com/office/drawing/2014/main" xmlns="" id="{328AED9E-5BF9-41C1-9444-211F16570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371" y="3604944"/>
            <a:ext cx="9389988" cy="2932950"/>
          </a:xfrm>
          <a:prstGeom prst="rect">
            <a:avLst/>
          </a:prstGeom>
        </p:spPr>
      </p:pic>
      <p:sp>
        <p:nvSpPr>
          <p:cNvPr id="21" name="Geschweifte Klammer rechts 20">
            <a:extLst>
              <a:ext uri="{FF2B5EF4-FFF2-40B4-BE49-F238E27FC236}">
                <a16:creationId xmlns:a16="http://schemas.microsoft.com/office/drawing/2014/main" xmlns="" id="{BB405093-9B62-4EFA-A830-B11E3AC3E113}"/>
              </a:ext>
            </a:extLst>
          </p:cNvPr>
          <p:cNvSpPr/>
          <p:nvPr/>
        </p:nvSpPr>
        <p:spPr>
          <a:xfrm rot="5400000">
            <a:off x="6242275" y="2485994"/>
            <a:ext cx="539496" cy="8820046"/>
          </a:xfrm>
          <a:prstGeom prst="rightBrace">
            <a:avLst>
              <a:gd name="adj1" fmla="val 26977"/>
              <a:gd name="adj2" fmla="val 50544"/>
            </a:avLst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Geschweifte Klammer rechts 21">
            <a:extLst>
              <a:ext uri="{FF2B5EF4-FFF2-40B4-BE49-F238E27FC236}">
                <a16:creationId xmlns:a16="http://schemas.microsoft.com/office/drawing/2014/main" xmlns="" id="{902F654E-2912-438F-8C6B-CE50EE0C3560}"/>
              </a:ext>
            </a:extLst>
          </p:cNvPr>
          <p:cNvSpPr/>
          <p:nvPr/>
        </p:nvSpPr>
        <p:spPr>
          <a:xfrm rot="16200000">
            <a:off x="4031438" y="1053662"/>
            <a:ext cx="539496" cy="4398365"/>
          </a:xfrm>
          <a:prstGeom prst="rightBrace">
            <a:avLst>
              <a:gd name="adj1" fmla="val 26977"/>
              <a:gd name="adj2" fmla="val 50544"/>
            </a:avLst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Geschweifte Klammer rechts 22">
            <a:extLst>
              <a:ext uri="{FF2B5EF4-FFF2-40B4-BE49-F238E27FC236}">
                <a16:creationId xmlns:a16="http://schemas.microsoft.com/office/drawing/2014/main" xmlns="" id="{05A82B93-9C4A-49B6-8C23-0E0CE3721DB0}"/>
              </a:ext>
            </a:extLst>
          </p:cNvPr>
          <p:cNvSpPr/>
          <p:nvPr/>
        </p:nvSpPr>
        <p:spPr>
          <a:xfrm rot="16200000">
            <a:off x="8496958" y="1097505"/>
            <a:ext cx="539496" cy="4310680"/>
          </a:xfrm>
          <a:prstGeom prst="rightBrace">
            <a:avLst>
              <a:gd name="adj1" fmla="val 26977"/>
              <a:gd name="adj2" fmla="val 50544"/>
            </a:avLst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xmlns="" id="{C3CE4465-EB28-4E87-B47D-49A1B9DBA748}"/>
              </a:ext>
            </a:extLst>
          </p:cNvPr>
          <p:cNvCxnSpPr>
            <a:cxnSpLocks/>
          </p:cNvCxnSpPr>
          <p:nvPr/>
        </p:nvCxnSpPr>
        <p:spPr>
          <a:xfrm flipV="1">
            <a:off x="2102000" y="2893513"/>
            <a:ext cx="0" cy="4272254"/>
          </a:xfrm>
          <a:prstGeom prst="straightConnector1">
            <a:avLst/>
          </a:prstGeom>
          <a:ln w="63500">
            <a:solidFill>
              <a:srgbClr val="0070C0"/>
            </a:solidFill>
            <a:prstDash val="sysDot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xmlns="" id="{75064DFA-1FC3-48BE-83AA-88921E48A448}"/>
              </a:ext>
            </a:extLst>
          </p:cNvPr>
          <p:cNvSpPr txBox="1"/>
          <p:nvPr/>
        </p:nvSpPr>
        <p:spPr>
          <a:xfrm>
            <a:off x="5009507" y="7165766"/>
            <a:ext cx="29176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*px</a:t>
            </a:r>
          </a:p>
          <a:p>
            <a:pPr algn="ctr"/>
            <a:r>
              <a:rPr lang="de-DE" sz="32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 float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xmlns="" id="{139249F5-E561-4444-9F69-4B6B5ED96F65}"/>
              </a:ext>
            </a:extLst>
          </p:cNvPr>
          <p:cNvSpPr txBox="1"/>
          <p:nvPr/>
        </p:nvSpPr>
        <p:spPr>
          <a:xfrm>
            <a:off x="7396326" y="1609153"/>
            <a:ext cx="4190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ps-&gt;_Sh[0]</a:t>
            </a: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xmlns="" id="{42298857-F349-4D6B-AD23-4F748255B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230" y="8662300"/>
            <a:ext cx="6990880" cy="63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8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 panose="020B0504020202050204" pitchFamily="34" charset="0"/>
              </a:rPr>
              <a:t>Memory Bits Code</a:t>
            </a:r>
            <a:endParaRPr lang="en-GB" dirty="0">
              <a:latin typeface="Eurostile" panose="020B0504020202050204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5371"/>
            <a:ext cx="12603409" cy="1356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705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 panose="020B0504020202050204" pitchFamily="34" charset="0"/>
              </a:rPr>
              <a:t>What about Arrays?</a:t>
            </a:r>
            <a:endParaRPr lang="en-GB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4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Z3 Array Theory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0B426574-C4A7-4784-87C1-E05C88B34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974" y="1136539"/>
            <a:ext cx="8626852" cy="579865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8175DD2E-2689-4D96-88E4-E1FB275CA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2037" y="7430414"/>
            <a:ext cx="8060725" cy="185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2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xmlns="" id="{030B992E-94D7-4331-B818-635A67555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38" y="1504427"/>
            <a:ext cx="4396797" cy="136205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Translation of Arrays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xmlns="" id="{07DCBC70-348C-4EB0-A419-7170D4ADD7C8}"/>
              </a:ext>
            </a:extLst>
          </p:cNvPr>
          <p:cNvSpPr txBox="1"/>
          <p:nvPr/>
        </p:nvSpPr>
        <p:spPr>
          <a:xfrm>
            <a:off x="7184572" y="1389458"/>
            <a:ext cx="4429496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arr :: int[2]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arr[0] = 1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arr[1] = 2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arr[1] = 10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RET arr[1]</a:t>
            </a:r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xmlns="" id="{27E3F80A-6B8B-4D2F-9B91-6B0D8817A3C8}"/>
              </a:ext>
            </a:extLst>
          </p:cNvPr>
          <p:cNvSpPr/>
          <p:nvPr/>
        </p:nvSpPr>
        <p:spPr>
          <a:xfrm rot="10800000">
            <a:off x="6638304" y="1419379"/>
            <a:ext cx="439388" cy="821528"/>
          </a:xfrm>
          <a:prstGeom prst="rightBrace">
            <a:avLst>
              <a:gd name="adj1" fmla="val 26977"/>
              <a:gd name="adj2" fmla="val 48446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xmlns="" id="{C81CFBC7-2593-4EF9-9804-496873DADCB6}"/>
              </a:ext>
            </a:extLst>
          </p:cNvPr>
          <p:cNvCxnSpPr>
            <a:cxnSpLocks/>
          </p:cNvCxnSpPr>
          <p:nvPr/>
        </p:nvCxnSpPr>
        <p:spPr>
          <a:xfrm>
            <a:off x="5676405" y="1831486"/>
            <a:ext cx="890649" cy="57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xmlns="" id="{0307B813-4388-4EF1-A4DB-3E75D8EF1EE6}"/>
              </a:ext>
            </a:extLst>
          </p:cNvPr>
          <p:cNvCxnSpPr>
            <a:cxnSpLocks/>
          </p:cNvCxnSpPr>
          <p:nvPr/>
        </p:nvCxnSpPr>
        <p:spPr>
          <a:xfrm>
            <a:off x="3526970" y="2299883"/>
            <a:ext cx="3550722" cy="1299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xmlns="" id="{B91C6AD1-7121-476D-BEF4-9ABDA55EE836}"/>
              </a:ext>
            </a:extLst>
          </p:cNvPr>
          <p:cNvSpPr txBox="1"/>
          <p:nvPr/>
        </p:nvSpPr>
        <p:spPr>
          <a:xfrm>
            <a:off x="7184572" y="4753998"/>
            <a:ext cx="442949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arr$$$1 :: int[2]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arr$$$1 -&gt; arr$$$1[0] = 1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arr$$$1 -&gt; arr$$$1[1] = 2</a:t>
            </a:r>
          </a:p>
          <a:p>
            <a:endParaRPr lang="de-DE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arr$$$2 :: int[2]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arr$$$1 -&gt; arr$$$2[1] = 10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RET arr$$$2[1]</a:t>
            </a:r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xmlns="" id="{32E6E33F-06D3-444F-8D10-D50A5CF54D7A}"/>
              </a:ext>
            </a:extLst>
          </p:cNvPr>
          <p:cNvSpPr/>
          <p:nvPr/>
        </p:nvSpPr>
        <p:spPr>
          <a:xfrm rot="5400000">
            <a:off x="9379632" y="2807316"/>
            <a:ext cx="419381" cy="439387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7030A0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xmlns="" id="{8789EBCC-5B4F-4DEA-9C84-037EE7B06771}"/>
              </a:ext>
            </a:extLst>
          </p:cNvPr>
          <p:cNvSpPr/>
          <p:nvPr/>
        </p:nvSpPr>
        <p:spPr>
          <a:xfrm>
            <a:off x="8645232" y="3236700"/>
            <a:ext cx="1888178" cy="115190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chemeClr val="bg1"/>
                </a:solidFill>
              </a:rPr>
              <a:t>Trans-</a:t>
            </a:r>
            <a:br>
              <a:rPr lang="de-DE" sz="3200">
                <a:solidFill>
                  <a:schemeClr val="bg1"/>
                </a:solidFill>
              </a:rPr>
            </a:br>
            <a:r>
              <a:rPr lang="de-DE" sz="3200">
                <a:solidFill>
                  <a:schemeClr val="bg1"/>
                </a:solidFill>
              </a:rPr>
              <a:t>former</a:t>
            </a:r>
          </a:p>
        </p:txBody>
      </p: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xmlns="" id="{DFAC1899-10B0-4CA4-AC95-D5497384B665}"/>
              </a:ext>
            </a:extLst>
          </p:cNvPr>
          <p:cNvSpPr/>
          <p:nvPr/>
        </p:nvSpPr>
        <p:spPr>
          <a:xfrm rot="5400000">
            <a:off x="9379632" y="4324614"/>
            <a:ext cx="419380" cy="439387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xmlns="" id="{D8229849-EBB0-4770-B846-CE9E052A1E43}"/>
              </a:ext>
            </a:extLst>
          </p:cNvPr>
          <p:cNvSpPr txBox="1"/>
          <p:nvPr/>
        </p:nvSpPr>
        <p:spPr>
          <a:xfrm>
            <a:off x="6567054" y="3633929"/>
            <a:ext cx="2232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elimArrayAssignsM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xmlns="" id="{A02B41E7-E5EF-4A63-BB83-83504FB757E3}"/>
              </a:ext>
            </a:extLst>
          </p:cNvPr>
          <p:cNvSpPr/>
          <p:nvPr/>
        </p:nvSpPr>
        <p:spPr>
          <a:xfrm>
            <a:off x="8706794" y="7347587"/>
            <a:ext cx="1765055" cy="115190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chemeClr val="bg1"/>
                </a:solidFill>
              </a:rPr>
              <a:t>Solver</a:t>
            </a:r>
          </a:p>
        </p:txBody>
      </p:sp>
      <p:sp>
        <p:nvSpPr>
          <p:cNvPr id="26" name="Pfeil: nach rechts 25">
            <a:extLst>
              <a:ext uri="{FF2B5EF4-FFF2-40B4-BE49-F238E27FC236}">
                <a16:creationId xmlns:a16="http://schemas.microsoft.com/office/drawing/2014/main" xmlns="" id="{F44A8FD2-CFEC-4A54-8200-09C3E7F1864E}"/>
              </a:ext>
            </a:extLst>
          </p:cNvPr>
          <p:cNvSpPr/>
          <p:nvPr/>
        </p:nvSpPr>
        <p:spPr>
          <a:xfrm rot="5400000">
            <a:off x="9308190" y="6846763"/>
            <a:ext cx="562264" cy="439387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7030A0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Pfeil: nach rechts 26">
            <a:extLst>
              <a:ext uri="{FF2B5EF4-FFF2-40B4-BE49-F238E27FC236}">
                <a16:creationId xmlns:a16="http://schemas.microsoft.com/office/drawing/2014/main" xmlns="" id="{6B31A0BB-5BB5-4CCA-BA56-E1197916AB36}"/>
              </a:ext>
            </a:extLst>
          </p:cNvPr>
          <p:cNvSpPr/>
          <p:nvPr/>
        </p:nvSpPr>
        <p:spPr>
          <a:xfrm rot="10800000">
            <a:off x="6305796" y="7703845"/>
            <a:ext cx="2400998" cy="439387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rgbClr val="C2E49C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xmlns="" id="{66AA56F6-CB74-4852-9C02-26CBDE6ED1D4}"/>
              </a:ext>
            </a:extLst>
          </p:cNvPr>
          <p:cNvSpPr txBox="1"/>
          <p:nvPr/>
        </p:nvSpPr>
        <p:spPr>
          <a:xfrm>
            <a:off x="748144" y="7299165"/>
            <a:ext cx="5557651" cy="1200329"/>
          </a:xfrm>
          <a:prstGeom prst="rect">
            <a:avLst/>
          </a:prstGeom>
          <a:solidFill>
            <a:srgbClr val="C2E49C"/>
          </a:solidFill>
        </p:spPr>
        <p:txBody>
          <a:bodyPr wrap="square" rtlCol="0">
            <a:spAutoFit/>
          </a:bodyPr>
          <a:lstStyle/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(= arr$$$1 (𝓈𝓉𝑜𝓇𝑒 0 1 arr$$$1))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(= arr$$$1 (𝓈𝓉𝑜𝓇𝑒 1 2 arr$$$1))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(= arr$$$2 (𝓈𝓉𝑜𝓇𝑒 1 10 arr$$$1))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(= return_val (𝓈𝑒𝓁𝑒𝒸𝓉 1 arr$$$1))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xmlns="" id="{A0162578-38E7-4426-9AEB-8D7EBF96AC4F}"/>
              </a:ext>
            </a:extLst>
          </p:cNvPr>
          <p:cNvCxnSpPr>
            <a:cxnSpLocks/>
          </p:cNvCxnSpPr>
          <p:nvPr/>
        </p:nvCxnSpPr>
        <p:spPr>
          <a:xfrm>
            <a:off x="3954483" y="2684992"/>
            <a:ext cx="3123209" cy="29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Geschweifte Klammer rechts 38">
            <a:extLst>
              <a:ext uri="{FF2B5EF4-FFF2-40B4-BE49-F238E27FC236}">
                <a16:creationId xmlns:a16="http://schemas.microsoft.com/office/drawing/2014/main" xmlns="" id="{A1777F31-EBF9-43F2-82EA-501CA7E3C4C1}"/>
              </a:ext>
            </a:extLst>
          </p:cNvPr>
          <p:cNvSpPr/>
          <p:nvPr/>
        </p:nvSpPr>
        <p:spPr>
          <a:xfrm>
            <a:off x="11557116" y="5978450"/>
            <a:ext cx="157895" cy="432025"/>
          </a:xfrm>
          <a:prstGeom prst="rightBrace">
            <a:avLst>
              <a:gd name="adj1" fmla="val 26977"/>
              <a:gd name="adj2" fmla="val 48446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xmlns="" id="{B34853BE-C6DA-4DBB-A642-5391DD45166E}"/>
              </a:ext>
            </a:extLst>
          </p:cNvPr>
          <p:cNvCxnSpPr>
            <a:cxnSpLocks/>
          </p:cNvCxnSpPr>
          <p:nvPr/>
        </p:nvCxnSpPr>
        <p:spPr>
          <a:xfrm>
            <a:off x="9589321" y="2406011"/>
            <a:ext cx="2652806" cy="0"/>
          </a:xfrm>
          <a:prstGeom prst="straightConnector1">
            <a:avLst/>
          </a:prstGeom>
          <a:ln w="381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xmlns="" id="{0532B17B-C69F-4F5A-BF22-37B0C3BCCBC4}"/>
              </a:ext>
            </a:extLst>
          </p:cNvPr>
          <p:cNvCxnSpPr>
            <a:cxnSpLocks/>
          </p:cNvCxnSpPr>
          <p:nvPr/>
        </p:nvCxnSpPr>
        <p:spPr>
          <a:xfrm flipH="1">
            <a:off x="11839699" y="6194463"/>
            <a:ext cx="40243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xmlns="" id="{3D68B8B7-CAD2-4852-B2D8-92517AFD18D6}"/>
              </a:ext>
            </a:extLst>
          </p:cNvPr>
          <p:cNvCxnSpPr>
            <a:cxnSpLocks/>
          </p:cNvCxnSpPr>
          <p:nvPr/>
        </p:nvCxnSpPr>
        <p:spPr>
          <a:xfrm flipV="1">
            <a:off x="12242127" y="2429835"/>
            <a:ext cx="0" cy="3764628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feld 83">
            <a:extLst>
              <a:ext uri="{FF2B5EF4-FFF2-40B4-BE49-F238E27FC236}">
                <a16:creationId xmlns:a16="http://schemas.microsoft.com/office/drawing/2014/main" xmlns="" id="{00C67B5F-E8FF-42C5-BFC3-368291A8327F}"/>
              </a:ext>
            </a:extLst>
          </p:cNvPr>
          <p:cNvSpPr txBox="1"/>
          <p:nvPr/>
        </p:nvSpPr>
        <p:spPr>
          <a:xfrm>
            <a:off x="10074521" y="2031163"/>
            <a:ext cx="2101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Array Assignment</a:t>
            </a:r>
          </a:p>
        </p:txBody>
      </p:sp>
    </p:spTree>
    <p:extLst>
      <p:ext uri="{BB962C8B-B14F-4D97-AF65-F5344CB8AC3E}">
        <p14:creationId xmlns:p14="http://schemas.microsoft.com/office/powerpoint/2010/main" val="384522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 panose="020B0504020202050204" pitchFamily="34" charset="0"/>
              </a:rPr>
              <a:t>Backwards GOTO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9925" y="3178204"/>
            <a:ext cx="12029440" cy="5859263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dirty="0" smtClean="0">
                <a:latin typeface="Eurostile" panose="020B0504020202050204" pitchFamily="34" charset="0"/>
              </a:rPr>
              <a:t>Label: Store </a:t>
            </a:r>
            <a:r>
              <a:rPr lang="en-GB" dirty="0" err="1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unfoldM</a:t>
            </a:r>
            <a:r>
              <a:rPr lang="en-GB" dirty="0" smtClean="0">
                <a:latin typeface="Eurostile" panose="020B0504020202050204" pitchFamily="34" charset="0"/>
              </a:rPr>
              <a:t> function call (as a value!)</a:t>
            </a:r>
          </a:p>
          <a:p>
            <a:pPr marL="650875" lvl="1" indent="0">
              <a:buNone/>
            </a:pPr>
            <a:r>
              <a:rPr lang="en-GB" dirty="0" smtClean="0">
                <a:latin typeface="Eurostile" panose="020B0504020202050204" pitchFamily="34" charset="0"/>
              </a:rPr>
              <a:t>GOTO: Retrieve </a:t>
            </a:r>
            <a:r>
              <a:rPr lang="en-GB" dirty="0" err="1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unfoldM</a:t>
            </a:r>
            <a:r>
              <a:rPr lang="en-GB" dirty="0">
                <a:latin typeface="Eurostile" panose="020B0504020202050204" pitchFamily="34" charset="0"/>
              </a:rPr>
              <a:t> function </a:t>
            </a:r>
            <a:r>
              <a:rPr lang="en-GB" dirty="0" smtClean="0">
                <a:latin typeface="Eurostile" panose="020B0504020202050204" pitchFamily="34" charset="0"/>
              </a:rPr>
              <a:t>call and continue with it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r>
              <a:rPr lang="en-GB" dirty="0" smtClean="0">
                <a:latin typeface="Eurostile" panose="020B0504020202050204" pitchFamily="34" charset="0"/>
              </a:rPr>
              <a:t>It works, because: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 smtClean="0">
                <a:latin typeface="Eurostile" panose="020B0504020202050204" pitchFamily="34" charset="0"/>
              </a:rPr>
              <a:t>Function calls are first class values.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 smtClean="0">
                <a:latin typeface="Eurostile" panose="020B0504020202050204" pitchFamily="34" charset="0"/>
              </a:rPr>
              <a:t>Computation Side Effects are encapsulated.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b="0" dirty="0" smtClean="0">
                <a:latin typeface="Eurostile" panose="020B0504020202050204" pitchFamily="34" charset="0"/>
              </a:rPr>
              <a:t>State in </a:t>
            </a:r>
            <a:r>
              <a:rPr lang="en-GB" dirty="0" err="1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unfoldM</a:t>
            </a:r>
            <a:r>
              <a:rPr lang="en-GB" dirty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en-GB" b="0" dirty="0" smtClean="0">
                <a:latin typeface="Eurostile" panose="020B0504020202050204" pitchFamily="34" charset="0"/>
              </a:rPr>
              <a:t>Monad should not be stored with the label!</a:t>
            </a:r>
            <a:br>
              <a:rPr lang="en-GB" b="0" dirty="0" smtClean="0">
                <a:latin typeface="Eurostile" panose="020B0504020202050204" pitchFamily="34" charset="0"/>
              </a:rPr>
            </a:br>
            <a:r>
              <a:rPr lang="en-GB" b="0" dirty="0" smtClean="0">
                <a:latin typeface="Eurostile" panose="020B0504020202050204" pitchFamily="34" charset="0"/>
              </a:rPr>
              <a:t>→ Contains only “constants” w.r.t. </a:t>
            </a:r>
            <a:r>
              <a:rPr lang="en-GB" b="0" dirty="0" err="1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unfoldM</a:t>
            </a:r>
            <a:r>
              <a:rPr lang="en-GB" b="0" dirty="0" smtClean="0">
                <a:latin typeface="Eurostile" panose="020B0504020202050204" pitchFamily="34" charset="0"/>
              </a:rPr>
              <a:t> computation</a:t>
            </a:r>
          </a:p>
          <a:p>
            <a:pPr marL="650875" lvl="1" indent="0">
              <a:buNone/>
            </a:pPr>
            <a:endParaRPr lang="en-GB" b="0" dirty="0" smtClean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dirty="0" smtClean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r>
              <a:rPr lang="en-GB" sz="2000" dirty="0" smtClean="0">
                <a:latin typeface="Eurostile" panose="020B0504020202050204" pitchFamily="34" charset="0"/>
              </a:rPr>
              <a:t>BTW: Example for Theory put into </a:t>
            </a:r>
            <a:r>
              <a:rPr lang="en-GB" sz="2000" dirty="0" smtClean="0">
                <a:latin typeface="Eurostile" panose="020B0504020202050204" pitchFamily="34" charset="0"/>
              </a:rPr>
              <a:t>Practice!</a:t>
            </a:r>
            <a:endParaRPr lang="en-GB" sz="2000" b="0" dirty="0">
              <a:latin typeface="Eurostile" panose="020B0504020202050204" pitchFamily="34" charset="0"/>
            </a:endParaRPr>
          </a:p>
        </p:txBody>
      </p:sp>
      <p:grpSp>
        <p:nvGrpSpPr>
          <p:cNvPr id="27" name="Gruppieren 26"/>
          <p:cNvGrpSpPr/>
          <p:nvPr/>
        </p:nvGrpSpPr>
        <p:grpSpPr>
          <a:xfrm>
            <a:off x="550415" y="1463339"/>
            <a:ext cx="3657601" cy="1290270"/>
            <a:chOff x="4563122" y="2627738"/>
            <a:chExt cx="3657601" cy="1290270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xmlns="" id="{13327C3B-38DB-48F0-98D1-DBE5C369CFFA}"/>
                </a:ext>
              </a:extLst>
            </p:cNvPr>
            <p:cNvSpPr txBox="1"/>
            <p:nvPr/>
          </p:nvSpPr>
          <p:spPr>
            <a:xfrm>
              <a:off x="5077437" y="2627738"/>
              <a:ext cx="3143286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label</a:t>
              </a:r>
              <a:r>
                <a:rPr lang="de-D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: …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de-D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  …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de-D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  </a:t>
              </a:r>
              <a:r>
                <a:rPr lang="de-DE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goto</a:t>
              </a:r>
              <a:r>
                <a:rPr lang="de-D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de-DE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label</a:t>
              </a:r>
              <a:endParaRPr lang="de-DE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xmlns="" id="{7284094B-A27E-4872-B5A5-7D906B6C799D}"/>
                </a:ext>
              </a:extLst>
            </p:cNvPr>
            <p:cNvCxnSpPr>
              <a:cxnSpLocks/>
            </p:cNvCxnSpPr>
            <p:nvPr/>
          </p:nvCxnSpPr>
          <p:spPr>
            <a:xfrm>
              <a:off x="4563122" y="2796466"/>
              <a:ext cx="51431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xmlns="" id="{7284094B-A27E-4872-B5A5-7D906B6C79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3122" y="2796467"/>
              <a:ext cx="0" cy="1121541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xmlns="" id="{7284094B-A27E-4872-B5A5-7D906B6C799D}"/>
                </a:ext>
              </a:extLst>
            </p:cNvPr>
            <p:cNvCxnSpPr>
              <a:cxnSpLocks/>
            </p:cNvCxnSpPr>
            <p:nvPr/>
          </p:nvCxnSpPr>
          <p:spPr>
            <a:xfrm>
              <a:off x="7546019" y="3382392"/>
              <a:ext cx="337352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xmlns="" id="{7284094B-A27E-4872-B5A5-7D906B6C7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3122" y="3918008"/>
              <a:ext cx="3320249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xmlns="" id="{7284094B-A27E-4872-B5A5-7D906B6C79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67095" y="3382392"/>
              <a:ext cx="0" cy="535616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438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MC/DC Table Generation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2085967"/>
          </a:xfrm>
          <a:ln>
            <a:noFill/>
          </a:ln>
        </p:spPr>
        <p:txBody>
          <a:bodyPr/>
          <a:lstStyle/>
          <a:p>
            <a:pPr lvl="1"/>
            <a:r>
              <a:rPr lang="en-GB" b="0" dirty="0">
                <a:latin typeface="Eurostile" panose="020B0504020202050204" pitchFamily="34" charset="0"/>
              </a:rPr>
              <a:t>New ?!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Works inductively.</a:t>
            </a:r>
            <a:r>
              <a:rPr lang="en-GB" dirty="0">
                <a:latin typeface="Eurostile" panose="020B0504020202050204" pitchFamily="34" charset="0"/>
              </a:rPr>
              <a:t> Given MC/DC Tables for A and B:</a:t>
            </a:r>
            <a:br>
              <a:rPr lang="en-GB" dirty="0">
                <a:latin typeface="Eurostile" panose="020B0504020202050204" pitchFamily="34" charset="0"/>
              </a:rPr>
            </a:br>
            <a:r>
              <a:rPr lang="en-GB" dirty="0">
                <a:latin typeface="Eurostile" panose="020B0504020202050204" pitchFamily="34" charset="0"/>
              </a:rPr>
              <a:t>How to combine them to get a table for A || B ?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Example: A || (B</a:t>
            </a:r>
            <a:r>
              <a:rPr lang="en-GB" sz="1600" dirty="0">
                <a:latin typeface="Eurostile" panose="020B0504020202050204" pitchFamily="34" charset="0"/>
              </a:rPr>
              <a:t>1</a:t>
            </a:r>
            <a:r>
              <a:rPr lang="en-GB" dirty="0">
                <a:latin typeface="Eurostile" panose="020B0504020202050204" pitchFamily="34" charset="0"/>
              </a:rPr>
              <a:t> &amp;&amp; B</a:t>
            </a:r>
            <a:r>
              <a:rPr lang="en-GB" sz="1600" dirty="0">
                <a:latin typeface="Eurostile" panose="020B0504020202050204" pitchFamily="34" charset="0"/>
              </a:rPr>
              <a:t>2</a:t>
            </a:r>
            <a:r>
              <a:rPr lang="en-GB" dirty="0">
                <a:latin typeface="Eurostile" panose="020B0504020202050204" pitchFamily="34" charset="0"/>
              </a:rPr>
              <a:t> )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r>
              <a:rPr lang="en-GB" b="0" dirty="0">
                <a:latin typeface="Eurostile" panose="020B0504020202050204" pitchFamily="34" charset="0"/>
              </a:rPr>
              <a:t/>
            </a:r>
            <a:br>
              <a:rPr lang="en-GB" b="0" dirty="0">
                <a:latin typeface="Eurostile" panose="020B0504020202050204" pitchFamily="34" charset="0"/>
              </a:rPr>
            </a:b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141905"/>
              </p:ext>
            </p:extLst>
          </p:nvPr>
        </p:nvGraphicFramePr>
        <p:xfrm>
          <a:off x="3562628" y="4025109"/>
          <a:ext cx="2804031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49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59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2461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600" dirty="0"/>
                        <a:t>B</a:t>
                      </a:r>
                      <a:r>
                        <a:rPr lang="de-DE" sz="1600" dirty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</a:t>
                      </a:r>
                      <a:r>
                        <a:rPr lang="de-DE" sz="1600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</a:t>
                      </a:r>
                      <a:r>
                        <a:rPr lang="de-DE" sz="1600" dirty="0"/>
                        <a:t>1</a:t>
                      </a:r>
                      <a:r>
                        <a:rPr lang="de-DE" dirty="0"/>
                        <a:t> &amp;&amp; B</a:t>
                      </a:r>
                      <a:r>
                        <a:rPr lang="de-DE" sz="1600" dirty="0"/>
                        <a:t>2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610336"/>
              </p:ext>
            </p:extLst>
          </p:nvPr>
        </p:nvGraphicFramePr>
        <p:xfrm>
          <a:off x="1735307" y="4037625"/>
          <a:ext cx="126671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1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58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Textfeld 5"/>
          <p:cNvSpPr txBox="1"/>
          <p:nvPr/>
        </p:nvSpPr>
        <p:spPr>
          <a:xfrm>
            <a:off x="3117430" y="3997913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rgbClr val="FF0000"/>
                </a:solidFill>
                <a:latin typeface="Eurostile" panose="020B0604020202020204" charset="0"/>
              </a:rPr>
              <a:t>||</a:t>
            </a:r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877172"/>
              </p:ext>
            </p:extLst>
          </p:nvPr>
        </p:nvGraphicFramePr>
        <p:xfrm>
          <a:off x="2115567" y="6489218"/>
          <a:ext cx="4207828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67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9637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9084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600" dirty="0"/>
                        <a:t>B</a:t>
                      </a:r>
                      <a:r>
                        <a:rPr lang="de-DE" sz="1600" dirty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</a:t>
                      </a:r>
                      <a:r>
                        <a:rPr lang="de-DE" sz="1600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  <a:r>
                        <a:rPr lang="de-DE" baseline="0" dirty="0"/>
                        <a:t> || (</a:t>
                      </a:r>
                      <a:r>
                        <a:rPr lang="de-DE" dirty="0"/>
                        <a:t>B</a:t>
                      </a:r>
                      <a:r>
                        <a:rPr lang="de-DE" sz="1600" dirty="0"/>
                        <a:t>1</a:t>
                      </a:r>
                      <a:r>
                        <a:rPr lang="de-DE" dirty="0"/>
                        <a:t> &amp;&amp; B</a:t>
                      </a:r>
                      <a:r>
                        <a:rPr lang="de-DE" sz="1600" dirty="0"/>
                        <a:t>2</a:t>
                      </a:r>
                      <a:r>
                        <a:rPr lang="de-DE" sz="2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8" name="Rechteck 7"/>
          <p:cNvSpPr/>
          <p:nvPr/>
        </p:nvSpPr>
        <p:spPr>
          <a:xfrm>
            <a:off x="1776902" y="4569678"/>
            <a:ext cx="488273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/>
          <p:cNvCxnSpPr/>
          <p:nvPr/>
        </p:nvCxnSpPr>
        <p:spPr>
          <a:xfrm flipV="1">
            <a:off x="2272927" y="4769145"/>
            <a:ext cx="1313895" cy="13597"/>
          </a:xfrm>
          <a:prstGeom prst="straightConnector1">
            <a:avLst/>
          </a:prstGeom>
          <a:ln w="25400">
            <a:solidFill>
              <a:srgbClr val="FFC000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>
            <a:off x="2265175" y="4782742"/>
            <a:ext cx="1313895" cy="519063"/>
          </a:xfrm>
          <a:prstGeom prst="straightConnector1">
            <a:avLst/>
          </a:prstGeom>
          <a:ln w="25400">
            <a:solidFill>
              <a:srgbClr val="FFC000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>
            <a:off x="2265175" y="4782742"/>
            <a:ext cx="1313895" cy="994299"/>
          </a:xfrm>
          <a:prstGeom prst="straightConnector1">
            <a:avLst/>
          </a:prstGeom>
          <a:ln w="25400">
            <a:solidFill>
              <a:srgbClr val="FFC000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2714561" y="4521133"/>
            <a:ext cx="745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concat</a:t>
            </a:r>
            <a:endParaRPr lang="de-DE" sz="1400" dirty="0"/>
          </a:p>
        </p:txBody>
      </p:sp>
      <p:sp>
        <p:nvSpPr>
          <p:cNvPr id="24" name="Rechteck 23"/>
          <p:cNvSpPr/>
          <p:nvPr/>
        </p:nvSpPr>
        <p:spPr>
          <a:xfrm>
            <a:off x="3579070" y="4556081"/>
            <a:ext cx="2734322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/>
          <p:cNvSpPr/>
          <p:nvPr/>
        </p:nvSpPr>
        <p:spPr>
          <a:xfrm>
            <a:off x="3579070" y="5035475"/>
            <a:ext cx="2734321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/>
          <p:cNvSpPr/>
          <p:nvPr/>
        </p:nvSpPr>
        <p:spPr>
          <a:xfrm>
            <a:off x="3579069" y="5501271"/>
            <a:ext cx="2734322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/>
          <p:cNvSpPr/>
          <p:nvPr/>
        </p:nvSpPr>
        <p:spPr>
          <a:xfrm>
            <a:off x="2698119" y="7019858"/>
            <a:ext cx="3615272" cy="134996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/>
          <p:cNvSpPr/>
          <p:nvPr/>
        </p:nvSpPr>
        <p:spPr>
          <a:xfrm>
            <a:off x="2115567" y="7003882"/>
            <a:ext cx="488273" cy="1365944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mit Pfeil 34"/>
          <p:cNvCxnSpPr>
            <a:stCxn id="8" idx="2"/>
            <a:endCxn id="34" idx="0"/>
          </p:cNvCxnSpPr>
          <p:nvPr/>
        </p:nvCxnSpPr>
        <p:spPr>
          <a:xfrm>
            <a:off x="2021039" y="4995806"/>
            <a:ext cx="338665" cy="2008076"/>
          </a:xfrm>
          <a:prstGeom prst="straightConnector1">
            <a:avLst/>
          </a:prstGeom>
          <a:ln w="76200" cmpd="dbl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>
            <a:stCxn id="26" idx="2"/>
            <a:endCxn id="33" idx="0"/>
          </p:cNvCxnSpPr>
          <p:nvPr/>
        </p:nvCxnSpPr>
        <p:spPr>
          <a:xfrm flipH="1">
            <a:off x="4505755" y="5927399"/>
            <a:ext cx="440475" cy="1092459"/>
          </a:xfrm>
          <a:prstGeom prst="straightConnector1">
            <a:avLst/>
          </a:prstGeom>
          <a:ln w="76200" cmpd="dbl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hteck 52"/>
          <p:cNvSpPr/>
          <p:nvPr/>
        </p:nvSpPr>
        <p:spPr>
          <a:xfrm>
            <a:off x="1776902" y="5065760"/>
            <a:ext cx="488273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Rechteck 53"/>
          <p:cNvSpPr/>
          <p:nvPr/>
        </p:nvSpPr>
        <p:spPr>
          <a:xfrm>
            <a:off x="2115567" y="8492541"/>
            <a:ext cx="488273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7" name="Gerade Verbindung mit Pfeil 56"/>
          <p:cNvCxnSpPr>
            <a:stCxn id="53" idx="1"/>
            <a:endCxn id="54" idx="1"/>
          </p:cNvCxnSpPr>
          <p:nvPr/>
        </p:nvCxnSpPr>
        <p:spPr>
          <a:xfrm rot="10800000" flipH="1" flipV="1">
            <a:off x="1776901" y="5278823"/>
            <a:ext cx="338665" cy="3426781"/>
          </a:xfrm>
          <a:prstGeom prst="bentConnector3">
            <a:avLst>
              <a:gd name="adj1" fmla="val -67500"/>
            </a:avLst>
          </a:prstGeom>
          <a:ln w="76200" cmpd="dbl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/>
          <p:cNvSpPr/>
          <p:nvPr/>
        </p:nvSpPr>
        <p:spPr>
          <a:xfrm>
            <a:off x="2714561" y="8492541"/>
            <a:ext cx="872261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Textfeld 67"/>
          <p:cNvSpPr txBox="1"/>
          <p:nvPr/>
        </p:nvSpPr>
        <p:spPr>
          <a:xfrm>
            <a:off x="2667734" y="8918669"/>
            <a:ext cx="1065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Don‘t</a:t>
            </a:r>
            <a:r>
              <a:rPr lang="de-DE" sz="1400" dirty="0"/>
              <a:t> care</a:t>
            </a:r>
          </a:p>
        </p:txBody>
      </p:sp>
      <p:sp>
        <p:nvSpPr>
          <p:cNvPr id="70" name="Rechteck 69"/>
          <p:cNvSpPr/>
          <p:nvPr/>
        </p:nvSpPr>
        <p:spPr>
          <a:xfrm>
            <a:off x="4725992" y="8455457"/>
            <a:ext cx="488273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Inhaltsplatzhalter 2"/>
          <p:cNvSpPr txBox="1">
            <a:spLocks/>
          </p:cNvSpPr>
          <p:nvPr/>
        </p:nvSpPr>
        <p:spPr>
          <a:xfrm>
            <a:off x="7439488" y="4675021"/>
            <a:ext cx="5353235" cy="2825421"/>
          </a:xfrm>
          <a:prstGeom prst="rect">
            <a:avLst/>
          </a:prstGeom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None/>
            </a:pPr>
            <a:r>
              <a:rPr lang="en-GB" kern="0" dirty="0" err="1">
                <a:latin typeface="Eurostile" panose="020B0504020202050204" pitchFamily="34" charset="0"/>
              </a:rPr>
              <a:t>Sidenote</a:t>
            </a:r>
            <a:r>
              <a:rPr lang="en-GB" kern="0" dirty="0">
                <a:latin typeface="Eurostile" panose="020B0504020202050204" pitchFamily="34" charset="0"/>
              </a:rPr>
              <a:t>:</a:t>
            </a:r>
          </a:p>
          <a:p>
            <a:pPr lvl="1"/>
            <a:r>
              <a:rPr lang="en-GB" kern="0" dirty="0">
                <a:latin typeface="Eurostile" panose="020B0504020202050204" pitchFamily="34" charset="0"/>
              </a:rPr>
              <a:t>Dual for A &amp;&amp; B</a:t>
            </a:r>
          </a:p>
          <a:p>
            <a:pPr lvl="1"/>
            <a:r>
              <a:rPr lang="en-GB" kern="0" dirty="0">
                <a:latin typeface="Eurostile" panose="020B0504020202050204" pitchFamily="34" charset="0"/>
              </a:rPr>
              <a:t>For A ∧∨ B :</a:t>
            </a:r>
            <a:br>
              <a:rPr lang="en-GB" kern="0" dirty="0">
                <a:latin typeface="Eurostile" panose="020B0504020202050204" pitchFamily="34" charset="0"/>
              </a:rPr>
            </a:br>
            <a:r>
              <a:rPr lang="en-GB" kern="0" dirty="0">
                <a:latin typeface="Eurostile" panose="020B0504020202050204" pitchFamily="34" charset="0"/>
              </a:rPr>
              <a:t>a bit more complex</a:t>
            </a:r>
            <a:br>
              <a:rPr lang="en-GB" kern="0" dirty="0">
                <a:latin typeface="Eurostile" panose="020B0504020202050204" pitchFamily="34" charset="0"/>
              </a:rPr>
            </a:br>
            <a:r>
              <a:rPr lang="en-GB" kern="0" dirty="0">
                <a:latin typeface="Eurostile" panose="020B0504020202050204" pitchFamily="34" charset="0"/>
              </a:rPr>
              <a:t>(works symmetrical)</a:t>
            </a:r>
            <a:br>
              <a:rPr lang="en-GB" kern="0" dirty="0">
                <a:latin typeface="Eurostile" panose="020B0504020202050204" pitchFamily="34" charset="0"/>
              </a:rPr>
            </a:br>
            <a:endParaRPr lang="en-GB" kern="0" dirty="0">
              <a:latin typeface="Eurostile" panose="020B0504020202050204" pitchFamily="34" charset="0"/>
            </a:endParaRPr>
          </a:p>
          <a:p>
            <a:pPr marL="650875" lvl="1" indent="0">
              <a:buFont typeface="Calibri" pitchFamily="34" charset="0"/>
              <a:buNone/>
            </a:pPr>
            <a:endParaRPr lang="en-GB" kern="0" dirty="0">
              <a:latin typeface="Eurostile" panose="020B0504020202050204" pitchFamily="34" charset="0"/>
            </a:endParaRPr>
          </a:p>
          <a:p>
            <a:pPr marL="650875" lvl="1" indent="0">
              <a:buFont typeface="Calibri" pitchFamily="34" charset="0"/>
              <a:buNone/>
            </a:pPr>
            <a:endParaRPr lang="en-GB" kern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92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/>
      <p:bldP spid="24" grpId="0" animBg="1"/>
      <p:bldP spid="25" grpId="0" animBg="1"/>
      <p:bldP spid="26" grpId="0" animBg="1"/>
      <p:bldP spid="33" grpId="0" animBg="1"/>
      <p:bldP spid="34" grpId="0" animBg="1"/>
      <p:bldP spid="53" grpId="0" animBg="1"/>
      <p:bldP spid="54" grpId="0" animBg="1"/>
      <p:bldP spid="67" grpId="0" animBg="1"/>
      <p:bldP spid="68" grpId="0"/>
      <p:bldP spid="7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Contents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2400" b="0" dirty="0">
                <a:latin typeface="Eurostile" panose="020B0504020202050204" pitchFamily="34" charset="0"/>
              </a:rPr>
              <a:t>Recap: The </a:t>
            </a:r>
            <a:r>
              <a:rPr lang="en-GB" sz="2400" b="0" dirty="0" smtClean="0">
                <a:latin typeface="Eurostile" panose="020B0504020202050204" pitchFamily="34" charset="0"/>
              </a:rPr>
              <a:t>Challenge</a:t>
            </a:r>
          </a:p>
          <a:p>
            <a:r>
              <a:rPr lang="en-GB" sz="2400" b="0" dirty="0" smtClean="0">
                <a:latin typeface="Eurostile" panose="020B0504020202050204" pitchFamily="34" charset="0"/>
              </a:rPr>
              <a:t>Example and How it works</a:t>
            </a:r>
          </a:p>
          <a:p>
            <a:r>
              <a:rPr lang="en-GB" sz="2400" b="0" dirty="0" smtClean="0">
                <a:latin typeface="Eurostile" panose="020B0504020202050204" pitchFamily="34" charset="0"/>
              </a:rPr>
              <a:t>Specific Problems (and their Solutions)</a:t>
            </a:r>
          </a:p>
          <a:p>
            <a:r>
              <a:rPr lang="en-GB" sz="2400" b="0" dirty="0" smtClean="0">
                <a:latin typeface="Eurostile" panose="020B0504020202050204" pitchFamily="34" charset="0"/>
              </a:rPr>
              <a:t>An Example Test</a:t>
            </a:r>
          </a:p>
          <a:p>
            <a:r>
              <a:rPr lang="en-GB" sz="2400" b="0" dirty="0" smtClean="0">
                <a:latin typeface="Eurostile" panose="020B0504020202050204" pitchFamily="34" charset="0"/>
              </a:rPr>
              <a:t>Pragmas and Debugging Facilities</a:t>
            </a:r>
          </a:p>
          <a:p>
            <a:r>
              <a:rPr lang="en-GB" sz="2400" b="0" dirty="0" smtClean="0">
                <a:latin typeface="Eurostile" panose="020B0504020202050204" pitchFamily="34" charset="0"/>
              </a:rPr>
              <a:t>Experience in </a:t>
            </a:r>
            <a:r>
              <a:rPr lang="en-GB" sz="2400" b="0" dirty="0" err="1" smtClean="0">
                <a:latin typeface="Eurostile" panose="020B0504020202050204" pitchFamily="34" charset="0"/>
              </a:rPr>
              <a:t>QkitKnorrBremse</a:t>
            </a:r>
            <a:endParaRPr lang="en-GB" sz="2400" b="0" dirty="0" smtClean="0">
              <a:latin typeface="Eurostile" panose="020B0504020202050204" pitchFamily="34" charset="0"/>
            </a:endParaRPr>
          </a:p>
          <a:p>
            <a:r>
              <a:rPr lang="en-GB" sz="2400" b="0" dirty="0" smtClean="0">
                <a:latin typeface="Eurostile" panose="020B0504020202050204" pitchFamily="34" charset="0"/>
              </a:rPr>
              <a:t>Current State and Outlook</a:t>
            </a:r>
          </a:p>
          <a:p>
            <a:r>
              <a:rPr lang="en-GB" sz="2400" b="0" dirty="0" smtClean="0">
                <a:latin typeface="Eurostile" panose="020B0504020202050204" pitchFamily="34" charset="0"/>
              </a:rPr>
              <a:t>Questions/Discussion</a:t>
            </a:r>
          </a:p>
          <a:p>
            <a:pPr marL="0" indent="0">
              <a:buNone/>
            </a:pPr>
            <a:endParaRPr lang="en-GB" sz="2400" b="0" dirty="0" smtClean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 dirty="0" smtClean="0">
              <a:latin typeface="Eurostile" panose="020B0504020202050204" pitchFamily="34" charset="0"/>
            </a:endParaRPr>
          </a:p>
          <a:p>
            <a:pPr marL="0" indent="0">
              <a:buNone/>
            </a:pPr>
            <a:r>
              <a:rPr lang="en-GB" sz="2400" b="0" dirty="0" smtClean="0">
                <a:latin typeface="Eurostile" panose="020B0504020202050204" pitchFamily="34" charset="0"/>
              </a:rPr>
              <a:t>Three occasional quizzes to score sweets!</a:t>
            </a:r>
            <a:endParaRPr lang="en-GB" sz="2400" b="0" dirty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788" y="5318695"/>
            <a:ext cx="1405696" cy="1940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197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MC/DC Table Implementation</a:t>
            </a:r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xmlns="" id="{091C17DA-DC2B-4225-A456-4B159E28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903" y="1204560"/>
            <a:ext cx="12680105" cy="7971413"/>
          </a:xfrm>
          <a:prstGeom prst="rect">
            <a:avLst/>
          </a:prstGeom>
          <a:solidFill>
            <a:srgbClr val="C2E49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altLang="de-DE" sz="1600" i="1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i="1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:: </a:t>
            </a:r>
            <a:r>
              <a:rPr lang="de-DE" altLang="de-DE" sz="1600" i="1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CExpr</a:t>
            </a:r>
            <a:r>
              <a:rPr lang="de-DE" altLang="de-DE" sz="1600" i="1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→ [ </a:t>
            </a:r>
            <a:r>
              <a:rPr lang="de-DE" altLang="de-DE" sz="1600" i="1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i="1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]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case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of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CBinary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expr1 expr2 _ |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∈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CLorOp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CLndOp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] →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("("++name1++ (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render.pretty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++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to_dontcare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name2 ++")")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cond1 |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name1 result1 cond1 &lt;- t1,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result1 ==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name2 _ _ &lt;-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take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1 t2 ]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++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("("++name1++ (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render.pretty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++name2++")") result2 (cond1 ⋏ cond2) |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name1 result1 cond1 &lt;- t1,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result1 == not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name2 result2 cond2 &lt;- t2 ]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where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case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of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CLorOp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-&gt; True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CLndOp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-&gt;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False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(t1,t2) = (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expr1 ,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expr2 )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to_dontcare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s 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for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s $ \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case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'F'   -&gt; '_'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'T'   -&gt; '_'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other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-&gt;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other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→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"T" True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"F"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False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(not_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]</a:t>
            </a:r>
          </a:p>
        </p:txBody>
      </p:sp>
    </p:spTree>
    <p:extLst>
      <p:ext uri="{BB962C8B-B14F-4D97-AF65-F5344CB8AC3E}">
        <p14:creationId xmlns:p14="http://schemas.microsoft.com/office/powerpoint/2010/main" val="4050106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uler Scissors - Right Handed - Pack of 12 | Scissors &amp; Knives |  CleverPatch - Art &amp; Craft Suppl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524" y="5964715"/>
            <a:ext cx="1781175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Eurostile" panose="020B0504020202050204" pitchFamily="34" charset="0"/>
              </a:rPr>
              <a:t>Cutoffs</a:t>
            </a:r>
            <a:endParaRPr lang="en-GB" dirty="0">
              <a:latin typeface="Eurostile" panose="020B050402020205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Inspired by </a:t>
                </a:r>
                <a:r>
                  <a:rPr lang="el-GR" dirty="0">
                    <a:latin typeface="Eurostile" panose="020B0504020202050204" pitchFamily="34" charset="0"/>
                  </a:rPr>
                  <a:t>α</a:t>
                </a:r>
                <a:r>
                  <a:rPr lang="de-DE" dirty="0">
                    <a:latin typeface="Eurostile" panose="020B0504020202050204" pitchFamily="34" charset="0"/>
                  </a:rPr>
                  <a:t>-/</a:t>
                </a:r>
                <a:r>
                  <a:rPr lang="el-GR" dirty="0">
                    <a:latin typeface="Eurostile" panose="020B0504020202050204" pitchFamily="34" charset="0"/>
                  </a:rPr>
                  <a:t>β</a:t>
                </a:r>
                <a:r>
                  <a:rPr lang="de-DE" dirty="0">
                    <a:latin typeface="Eurostile" panose="020B0504020202050204" pitchFamily="34" charset="0"/>
                  </a:rPr>
                  <a:t> - </a:t>
                </a:r>
                <a:r>
                  <a:rPr lang="de-DE" dirty="0" err="1">
                    <a:latin typeface="Eurostile" panose="020B0504020202050204" pitchFamily="34" charset="0"/>
                  </a:rPr>
                  <a:t>Cutoffs</a:t>
                </a:r>
                <a:r>
                  <a:rPr lang="de-DE" dirty="0">
                    <a:latin typeface="Eurostile" panose="020B0504020202050204" pitchFamily="34" charset="0"/>
                  </a:rPr>
                  <a:t> </a:t>
                </a:r>
                <a:r>
                  <a:rPr lang="de-DE" dirty="0" err="1">
                    <a:latin typeface="Eurostile" panose="020B0504020202050204" pitchFamily="34" charset="0"/>
                  </a:rPr>
                  <a:t>from</a:t>
                </a:r>
                <a:r>
                  <a:rPr lang="de-DE" dirty="0">
                    <a:latin typeface="Eurostile" panose="020B0504020202050204" pitchFamily="34" charset="0"/>
                  </a:rPr>
                  <a:t> </a:t>
                </a:r>
                <a:r>
                  <a:rPr lang="en-GB" dirty="0">
                    <a:latin typeface="Eurostile" panose="020B0504020202050204" pitchFamily="34" charset="0"/>
                  </a:rPr>
                  <a:t>Chess Programming</a:t>
                </a:r>
              </a:p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Formula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/>
                        <a:ea typeface="Cambria Math"/>
                      </a:rPr>
                      <m:t>φ</m:t>
                    </m:r>
                  </m:oMath>
                </a14:m>
                <a:r>
                  <a:rPr lang="en-GB" dirty="0">
                    <a:latin typeface="Eurostile" panose="020B0504020202050204" pitchFamily="34" charset="0"/>
                  </a:rPr>
                  <a:t> monotonic in </a:t>
                </a:r>
                <a:r>
                  <a:rPr lang="en-GB" dirty="0" smtClean="0">
                    <a:latin typeface="Eurostile" panose="020B0504020202050204" pitchFamily="34" charset="0"/>
                  </a:rPr>
                  <a:t>#models </a:t>
                </a:r>
                <a:r>
                  <a:rPr lang="en-GB" dirty="0">
                    <a:latin typeface="Eurostile" panose="020B0504020202050204" pitchFamily="34" charset="0"/>
                  </a:rPr>
                  <a:t>when adding assertions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/>
                        <a:ea typeface="Cambria Math"/>
                      </a:rPr>
                      <m:t>φ</m:t>
                    </m:r>
                    <m:r>
                      <a:rPr lang="de-DE" i="1" dirty="0">
                        <a:latin typeface="Cambria Math"/>
                        <a:ea typeface="Cambria Math"/>
                      </a:rPr>
                      <m:t>′ </m:t>
                    </m:r>
                  </m:oMath>
                </a14:m>
                <a:r>
                  <a:rPr lang="en-GB" dirty="0">
                    <a:latin typeface="Eurostile" panose="020B0504020202050204" pitchFamily="34" charset="0"/>
                  </a:rPr>
                  <a:t>: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:endParaRPr lang="de-DE" dirty="0"/>
              </a:p>
              <a:p>
                <a:pPr marL="65087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/>
                          <a:ea typeface="Cambria Math"/>
                        </a:rPr>
                        <m:t>∄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r>
                        <a:rPr lang="de-DE" sz="3600" i="1">
                          <a:latin typeface="Cambria Math"/>
                          <a:ea typeface="Cambria Math"/>
                        </a:rPr>
                        <m:t>ℳ</m:t>
                      </m:r>
                      <m:r>
                        <a:rPr lang="de-DE" sz="3600" b="0" i="1" smtClean="0"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r>
                        <a:rPr lang="de-DE" sz="3600" i="1">
                          <a:latin typeface="Cambria Math"/>
                          <a:ea typeface="Cambria Math"/>
                        </a:rPr>
                        <m:t>ℳ</m:t>
                      </m:r>
                      <m:r>
                        <m:rPr>
                          <m:nor/>
                        </m:rPr>
                        <a:rPr lang="de-DE" sz="3600" b="0" i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3600" dirty="0"/>
                        <m:t>⊧</m:t>
                      </m:r>
                      <m:r>
                        <a:rPr lang="de-DE" sz="3600" b="0" i="1" dirty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3600" i="1" dirty="0" smtClean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sz="3600" b="0" i="1" dirty="0" smtClean="0">
                          <a:latin typeface="Cambria Math"/>
                          <a:ea typeface="Cambria Math"/>
                        </a:rPr>
                        <m:t>   </m:t>
                      </m:r>
                      <m:groupChr>
                        <m:groupChrPr>
                          <m:chr m:val="⇒"/>
                          <m:pos m:val="top"/>
                          <m:ctrlPr>
                            <a:rPr lang="de-DE" sz="3600" b="0" i="1" dirty="0" smtClean="0">
                              <a:latin typeface="Cambria Math"/>
                              <a:ea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de-DE" sz="3600" b="0" i="1" dirty="0" smtClean="0"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groupChr>
                      <m:r>
                        <a:rPr lang="de-DE" sz="3600" b="0" i="1" dirty="0" smtClean="0">
                          <a:latin typeface="Cambria Math"/>
                          <a:ea typeface="Cambria Math"/>
                        </a:rPr>
                        <m:t>   </m:t>
                      </m:r>
                      <m:r>
                        <a:rPr lang="en-GB" sz="3600" i="1">
                          <a:latin typeface="Cambria Math"/>
                          <a:ea typeface="Cambria Math"/>
                        </a:rPr>
                        <m:t>∄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sSup>
                        <m:sSupPr>
                          <m:ctrlPr>
                            <a:rPr lang="de-DE" sz="36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de-DE" sz="3600" i="1">
                              <a:latin typeface="Cambria Math"/>
                              <a:ea typeface="Cambria Math"/>
                            </a:rPr>
                            <m:t>ℳ</m:t>
                          </m:r>
                        </m:e>
                        <m:sup>
                          <m:r>
                            <a:rPr lang="de-DE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′</m:t>
                          </m:r>
                        </m:sup>
                      </m:sSup>
                      <m:r>
                        <a:rPr lang="de-DE" sz="3600" i="1"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de-DE" sz="3600" i="1">
                          <a:latin typeface="Cambria Math"/>
                          <a:ea typeface="Cambria Math"/>
                        </a:rPr>
                        <m:t>ℳ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′</m:t>
                      </m:r>
                      <m:r>
                        <m:rPr>
                          <m:nor/>
                        </m:rPr>
                        <a:rPr lang="de-DE" sz="3600" b="0" i="0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3600" dirty="0"/>
                        <m:t>⊧</m:t>
                      </m:r>
                      <m:r>
                        <a:rPr lang="de-DE" sz="3600" i="1" dirty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3600" i="1" dirty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sz="3600" b="0" i="1" dirty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3600"/>
                        <m:t>∧</m:t>
                      </m:r>
                      <m:r>
                        <a:rPr lang="de-DE" sz="3600" b="0" i="1" smtClean="0">
                          <a:latin typeface="Cambria Math"/>
                        </a:rPr>
                        <m:t> </m:t>
                      </m:r>
                      <m:sSup>
                        <m:sSupPr>
                          <m:ctrlPr>
                            <a:rPr lang="de-DE" sz="3600" b="0" i="1" dirty="0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3600" i="1" dirty="0"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p>
                          <m:r>
                            <a:rPr lang="de-DE" sz="3600" b="0" i="1" dirty="0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de-DE" sz="3600" b="0" dirty="0">
                  <a:latin typeface="Eurostile" panose="020B0504020202050204" pitchFamily="34" charset="0"/>
                  <a:ea typeface="Cambria Math"/>
                </a:endParaRPr>
              </a:p>
              <a:p>
                <a:pPr marL="650875" lvl="1" indent="0">
                  <a:buNone/>
                </a:pPr>
                <a:endParaRPr lang="de-DE" b="0" dirty="0">
                  <a:latin typeface="Eurostile" panose="020B0504020202050204" pitchFamily="34" charset="0"/>
                  <a:ea typeface="Cambria Math"/>
                </a:endParaRPr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4"/>
                <a:stretch>
                  <a:fillRect t="-6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872" y="3762657"/>
            <a:ext cx="2966592" cy="510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Pfeil nach unten 5"/>
          <p:cNvSpPr/>
          <p:nvPr/>
        </p:nvSpPr>
        <p:spPr>
          <a:xfrm>
            <a:off x="1252728" y="3762657"/>
            <a:ext cx="219456" cy="51020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 rot="16200000">
            <a:off x="-358402" y="5897880"/>
            <a:ext cx="28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Eurostile" panose="020B0604020202020204" charset="0"/>
              </a:rPr>
              <a:t>Towards</a:t>
            </a:r>
            <a:r>
              <a:rPr lang="de-DE" dirty="0">
                <a:latin typeface="Eurostile" panose="020B0604020202020204" charset="0"/>
              </a:rPr>
              <a:t> RETURN</a:t>
            </a:r>
          </a:p>
        </p:txBody>
      </p:sp>
      <p:sp>
        <p:nvSpPr>
          <p:cNvPr id="8" name="Geschweifte Klammer rechts 7"/>
          <p:cNvSpPr/>
          <p:nvPr/>
        </p:nvSpPr>
        <p:spPr>
          <a:xfrm>
            <a:off x="5065776" y="7004304"/>
            <a:ext cx="539496" cy="1860420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Geschweifte Klammer rechts 9"/>
          <p:cNvSpPr/>
          <p:nvPr/>
        </p:nvSpPr>
        <p:spPr>
          <a:xfrm>
            <a:off x="5070348" y="3762658"/>
            <a:ext cx="539496" cy="3087265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/>
              <p:cNvSpPr txBox="1"/>
              <p:nvPr/>
            </p:nvSpPr>
            <p:spPr>
              <a:xfrm>
                <a:off x="5615361" y="5085295"/>
                <a:ext cx="5632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dirty="0">
                          <a:latin typeface="Cambria Math"/>
                          <a:ea typeface="Cambria Math"/>
                        </a:rPr>
                        <m:t>φ</m:t>
                      </m:r>
                    </m:oMath>
                  </m:oMathPara>
                </a14:m>
                <a:endParaRPr lang="de-DE" sz="2800" dirty="0">
                  <a:latin typeface="Eurostile" panose="020B0604020202020204" charset="0"/>
                </a:endParaRPr>
              </a:p>
            </p:txBody>
          </p:sp>
        </mc:Choice>
        <mc:Fallback xmlns="">
          <p:sp>
            <p:nvSpPr>
              <p:cNvPr id="11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361" y="5085295"/>
                <a:ext cx="563249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5615361" y="7664848"/>
                <a:ext cx="5632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dirty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sz="2800" b="0" i="1" dirty="0" smtClean="0">
                          <a:latin typeface="Cambria Math"/>
                          <a:ea typeface="Cambria Math"/>
                        </a:rPr>
                        <m:t>′</m:t>
                      </m:r>
                    </m:oMath>
                  </m:oMathPara>
                </a14:m>
                <a:endParaRPr lang="de-DE" sz="2800" dirty="0">
                  <a:latin typeface="Eurostile" panose="020B0604020202020204" charset="0"/>
                </a:endParaRPr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361" y="7664848"/>
                <a:ext cx="563249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/>
              <p:cNvSpPr txBox="1"/>
              <p:nvPr/>
            </p:nvSpPr>
            <p:spPr>
              <a:xfrm>
                <a:off x="7116699" y="6665503"/>
                <a:ext cx="46990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800" dirty="0">
                    <a:latin typeface="Eurostile" panose="020B0604020202020204" charset="0"/>
                  </a:rPr>
                  <a:t>Cutoff </a:t>
                </a:r>
                <a:r>
                  <a:rPr lang="de-DE" sz="2800" dirty="0" err="1">
                    <a:latin typeface="Eurostile" panose="020B0604020202020204" charset="0"/>
                  </a:rPr>
                  <a:t>if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no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solution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for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>
                        <a:latin typeface="Cambria Math"/>
                        <a:ea typeface="Cambria Math"/>
                      </a:rPr>
                      <m:t>φ</m:t>
                    </m:r>
                    <m:r>
                      <a:rPr lang="de-DE" sz="2800" b="0" i="1" dirty="0" smtClean="0">
                        <a:latin typeface="Cambria Math"/>
                        <a:ea typeface="Cambria Math"/>
                      </a:rPr>
                      <m:t> !</m:t>
                    </m:r>
                  </m:oMath>
                </a14:m>
                <a:r>
                  <a:rPr lang="de-DE" sz="2800" dirty="0">
                    <a:latin typeface="Eurostile" panose="020B060402020202020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699" y="6665503"/>
                <a:ext cx="4699072" cy="523220"/>
              </a:xfrm>
              <a:prstGeom prst="rect">
                <a:avLst/>
              </a:prstGeom>
              <a:blipFill>
                <a:blip r:embed="rId8"/>
                <a:stretch>
                  <a:fillRect l="-2594" t="-10465" b="-325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xmlns="" id="{22E5431C-36A2-40BB-B01D-47E16E76B4B0}"/>
              </a:ext>
            </a:extLst>
          </p:cNvPr>
          <p:cNvCxnSpPr>
            <a:cxnSpLocks/>
          </p:cNvCxnSpPr>
          <p:nvPr/>
        </p:nvCxnSpPr>
        <p:spPr>
          <a:xfrm flipH="1">
            <a:off x="1662545" y="6927113"/>
            <a:ext cx="3788229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64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10" grpId="0" animBg="1"/>
      <p:bldP spid="11" grpId="0"/>
      <p:bldP spid="1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Ruler Scissors - Right Handed - Pack of 12 | Scissors &amp; Knives |  CleverPatch - Art &amp; Craft Suppl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928" y="4464389"/>
            <a:ext cx="1781175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Efficiency of Laziness in Time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xmlns="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43593" y="1293775"/>
            <a:ext cx="10188237" cy="741078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dirty="0">
                <a:latin typeface="Eurostile" panose="020B0504020202050204" pitchFamily="34" charset="0"/>
              </a:rPr>
              <a:t>Lazy := Unneeded expressions are not evaluated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lvl="1"/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xmlns="" id="{AC47AEF0-E0D3-4612-B233-30974C80D2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415" y="8416685"/>
            <a:ext cx="12073631" cy="4972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Stats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 </a:t>
            </a:r>
            <a:r>
              <a:rPr kumimoji="0" lang="de-DE" altLang="de-DE" sz="2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{ </a:t>
            </a:r>
            <a:r>
              <a:rPr kumimoji="0" lang="de-DE" altLang="de-DE" sz="2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cutoffTriesS</a:t>
            </a:r>
            <a:r>
              <a:rPr kumimoji="0" lang="de-DE" altLang="de-DE" sz="2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= 28851,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cutoffsS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 = 28635,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numTracesS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 = 29037,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numSolutionS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 = 8,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numNoSolutionS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 = </a:t>
            </a:r>
            <a:r>
              <a:rPr kumimoji="0" lang="de-DE" altLang="de-DE" sz="2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179 }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/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</a:b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xmlns="" id="{2663D61E-9170-488C-B13A-686DC407E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76" y="2295428"/>
            <a:ext cx="2966592" cy="510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Pfeil nach unten 5">
            <a:extLst>
              <a:ext uri="{FF2B5EF4-FFF2-40B4-BE49-F238E27FC236}">
                <a16:creationId xmlns:a16="http://schemas.microsoft.com/office/drawing/2014/main" xmlns="" id="{E2F5AD08-E637-48A9-8A49-514C9604F6B0}"/>
              </a:ext>
            </a:extLst>
          </p:cNvPr>
          <p:cNvSpPr/>
          <p:nvPr/>
        </p:nvSpPr>
        <p:spPr>
          <a:xfrm>
            <a:off x="812132" y="2295428"/>
            <a:ext cx="219456" cy="51020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xmlns="" id="{F278249B-EB96-4B25-9890-08642C365104}"/>
              </a:ext>
            </a:extLst>
          </p:cNvPr>
          <p:cNvSpPr txBox="1"/>
          <p:nvPr/>
        </p:nvSpPr>
        <p:spPr>
          <a:xfrm rot="16200000">
            <a:off x="-798998" y="4430651"/>
            <a:ext cx="28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Eurostile" panose="020B0604020202020204" charset="0"/>
              </a:rPr>
              <a:t>Towards</a:t>
            </a:r>
            <a:r>
              <a:rPr lang="de-DE" dirty="0">
                <a:latin typeface="Eurostile" panose="020B0604020202020204" charset="0"/>
              </a:rPr>
              <a:t> RETURN</a:t>
            </a:r>
          </a:p>
        </p:txBody>
      </p:sp>
      <p:sp>
        <p:nvSpPr>
          <p:cNvPr id="36" name="Geschweifte Klammer rechts 35">
            <a:extLst>
              <a:ext uri="{FF2B5EF4-FFF2-40B4-BE49-F238E27FC236}">
                <a16:creationId xmlns:a16="http://schemas.microsoft.com/office/drawing/2014/main" xmlns="" id="{863D1999-038C-4882-A4A9-2EB90E0AA952}"/>
              </a:ext>
            </a:extLst>
          </p:cNvPr>
          <p:cNvSpPr/>
          <p:nvPr/>
        </p:nvSpPr>
        <p:spPr>
          <a:xfrm>
            <a:off x="4625180" y="5537075"/>
            <a:ext cx="539496" cy="1860420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xmlns="" id="{D26C0627-6314-42B4-BB8A-A9F0572F52F4}"/>
              </a:ext>
            </a:extLst>
          </p:cNvPr>
          <p:cNvSpPr txBox="1"/>
          <p:nvPr/>
        </p:nvSpPr>
        <p:spPr>
          <a:xfrm>
            <a:off x="5374988" y="6153455"/>
            <a:ext cx="5963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>
                <a:latin typeface="Eurostile" panose="020B0604020202020204" charset="0"/>
              </a:rPr>
              <a:t>not evaluated !</a:t>
            </a:r>
            <a:endParaRPr lang="de-DE" sz="2800" dirty="0">
              <a:latin typeface="Eurostile" panose="020B0604020202020204" charset="0"/>
            </a:endParaRPr>
          </a:p>
        </p:txBody>
      </p: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xmlns="" id="{7AAFCF9F-7C5D-4580-AEFA-50C609C96BA1}"/>
              </a:ext>
            </a:extLst>
          </p:cNvPr>
          <p:cNvCxnSpPr>
            <a:cxnSpLocks/>
          </p:cNvCxnSpPr>
          <p:nvPr/>
        </p:nvCxnSpPr>
        <p:spPr>
          <a:xfrm flipH="1">
            <a:off x="1221949" y="5459884"/>
            <a:ext cx="3788229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Band: nach oben gekippt 3">
            <a:extLst>
              <a:ext uri="{FF2B5EF4-FFF2-40B4-BE49-F238E27FC236}">
                <a16:creationId xmlns:a16="http://schemas.microsoft.com/office/drawing/2014/main" xmlns="" id="{1CA140F6-0B56-4F74-9D01-08243874FEA6}"/>
              </a:ext>
            </a:extLst>
          </p:cNvPr>
          <p:cNvSpPr/>
          <p:nvPr/>
        </p:nvSpPr>
        <p:spPr>
          <a:xfrm>
            <a:off x="6803826" y="2237425"/>
            <a:ext cx="5698913" cy="1902856"/>
          </a:xfrm>
          <a:prstGeom prst="ribbon2">
            <a:avLst>
              <a:gd name="adj1" fmla="val 16667"/>
              <a:gd name="adj2" fmla="val 63397"/>
            </a:avLst>
          </a:prstGeom>
          <a:solidFill>
            <a:srgbClr val="F9CC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rgbClr val="C00000"/>
                </a:solidFill>
              </a:rPr>
              <a:t>Note:</a:t>
            </a:r>
            <a:br>
              <a:rPr lang="de-DE" sz="2400" b="1" dirty="0">
                <a:solidFill>
                  <a:srgbClr val="C00000"/>
                </a:solidFill>
              </a:rPr>
            </a:br>
            <a:r>
              <a:rPr lang="de-DE" sz="2400" b="1" dirty="0" err="1">
                <a:solidFill>
                  <a:srgbClr val="C00000"/>
                </a:solidFill>
              </a:rPr>
              <a:t>Efficient</a:t>
            </a:r>
            <a:r>
              <a:rPr lang="de-DE" sz="2400" b="1" dirty="0">
                <a:solidFill>
                  <a:srgbClr val="C00000"/>
                </a:solidFill>
              </a:rPr>
              <a:t> Implementation</a:t>
            </a:r>
          </a:p>
          <a:p>
            <a:pPr algn="ctr"/>
            <a:r>
              <a:rPr lang="de-DE" sz="2400" b="1" dirty="0" err="1">
                <a:solidFill>
                  <a:srgbClr val="C00000"/>
                </a:solidFill>
              </a:rPr>
              <a:t>comes</a:t>
            </a:r>
            <a:r>
              <a:rPr lang="de-DE" sz="2400" b="1" dirty="0">
                <a:solidFill>
                  <a:srgbClr val="C00000"/>
                </a:solidFill>
              </a:rPr>
              <a:t> </a:t>
            </a:r>
            <a:r>
              <a:rPr lang="de-DE" sz="2400" b="1" dirty="0" err="1" smtClean="0">
                <a:solidFill>
                  <a:srgbClr val="C00000"/>
                </a:solidFill>
              </a:rPr>
              <a:t>by</a:t>
            </a:r>
            <a:r>
              <a:rPr lang="de-DE" sz="2400" b="1" dirty="0" smtClean="0">
                <a:solidFill>
                  <a:srgbClr val="C00000"/>
                </a:solidFill>
              </a:rPr>
              <a:t> design!</a:t>
            </a:r>
            <a:endParaRPr lang="de-DE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20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>
            <a:extLst>
              <a:ext uri="{FF2B5EF4-FFF2-40B4-BE49-F238E27FC236}">
                <a16:creationId xmlns:a16="http://schemas.microsoft.com/office/drawing/2014/main" xmlns="" id="{E248C72F-63CC-41EC-887F-BF8E70496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692" y="5448818"/>
            <a:ext cx="1453708" cy="764101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xmlns="" id="{288578BD-C4FA-4923-A4B7-D51C0E40F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742" y="5435609"/>
            <a:ext cx="1453708" cy="764101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xmlns="" id="{3D8594A7-B7B2-4472-8679-A996007C2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754" y="4941172"/>
            <a:ext cx="1453708" cy="764101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xmlns="" id="{CDD4C3D5-EBEF-4557-A2F4-5B23A457B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878" y="4780706"/>
            <a:ext cx="1453708" cy="764101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xmlns="" id="{CE78B226-AFF9-45E5-B1A2-D93A8A282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321" y="4780707"/>
            <a:ext cx="1453708" cy="76410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Efficiency of Laziness in Space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xmlns="" id="{E04000B3-F597-40A0-B0AE-599AA3FEB530}"/>
              </a:ext>
            </a:extLst>
          </p:cNvPr>
          <p:cNvSpPr/>
          <p:nvPr/>
        </p:nvSpPr>
        <p:spPr>
          <a:xfrm>
            <a:off x="1117070" y="3852534"/>
            <a:ext cx="1888178" cy="11519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rgbClr val="0070C0"/>
                </a:solidFill>
              </a:rPr>
              <a:t>Parser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xmlns="" id="{B9CD7B9B-2513-4813-B350-D9E74FB24D75}"/>
              </a:ext>
            </a:extLst>
          </p:cNvPr>
          <p:cNvSpPr/>
          <p:nvPr/>
        </p:nvSpPr>
        <p:spPr>
          <a:xfrm>
            <a:off x="9789365" y="3852534"/>
            <a:ext cx="1765055" cy="115190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chemeClr val="bg1"/>
                </a:solidFill>
              </a:rPr>
              <a:t>Solver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xmlns="" id="{5B62144E-23AC-47A2-8F8B-A81629DD2387}"/>
              </a:ext>
            </a:extLst>
          </p:cNvPr>
          <p:cNvSpPr txBox="1"/>
          <p:nvPr/>
        </p:nvSpPr>
        <p:spPr>
          <a:xfrm>
            <a:off x="3023138" y="3839461"/>
            <a:ext cx="84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AST</a:t>
            </a:r>
          </a:p>
        </p:txBody>
      </p:sp>
      <p:sp>
        <p:nvSpPr>
          <p:cNvPr id="19" name="Pfeil: nach rechts 18">
            <a:extLst>
              <a:ext uri="{FF2B5EF4-FFF2-40B4-BE49-F238E27FC236}">
                <a16:creationId xmlns:a16="http://schemas.microsoft.com/office/drawing/2014/main" xmlns="" id="{A53FE59B-7E8A-44A5-8B1A-C28CC7B2DCC5}"/>
              </a:ext>
            </a:extLst>
          </p:cNvPr>
          <p:cNvSpPr/>
          <p:nvPr/>
        </p:nvSpPr>
        <p:spPr>
          <a:xfrm>
            <a:off x="641061" y="4214732"/>
            <a:ext cx="438072" cy="439387"/>
          </a:xfrm>
          <a:prstGeom prst="rightArrow">
            <a:avLst/>
          </a:prstGeom>
          <a:gradFill flip="none" rotWithShape="1">
            <a:gsLst>
              <a:gs pos="0">
                <a:srgbClr val="559B7A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xmlns="" id="{5C417700-7A34-4C75-8EF8-0D1E3711BA88}"/>
              </a:ext>
            </a:extLst>
          </p:cNvPr>
          <p:cNvSpPr/>
          <p:nvPr/>
        </p:nvSpPr>
        <p:spPr>
          <a:xfrm>
            <a:off x="11554420" y="4208793"/>
            <a:ext cx="438072" cy="439387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rgbClr val="7030A0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xmlns="" id="{9E35A56C-BCB4-4348-B6BA-F6F7622BA186}"/>
              </a:ext>
            </a:extLst>
          </p:cNvPr>
          <p:cNvSpPr txBox="1"/>
          <p:nvPr/>
        </p:nvSpPr>
        <p:spPr>
          <a:xfrm>
            <a:off x="179413" y="4284787"/>
            <a:ext cx="377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C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xmlns="" id="{4E043EDC-9599-4A8C-93C8-3252AFF5FED4}"/>
              </a:ext>
            </a:extLst>
          </p:cNvPr>
          <p:cNvSpPr txBox="1"/>
          <p:nvPr/>
        </p:nvSpPr>
        <p:spPr>
          <a:xfrm>
            <a:off x="11992492" y="4234085"/>
            <a:ext cx="1039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Stimuli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xmlns="" id="{FC6CF123-3002-490B-BD4C-2BE38E118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146" y="4079874"/>
            <a:ext cx="1453708" cy="76410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xmlns="" id="{82475CE9-5E85-461D-8E2D-B552EADEB0C2}"/>
              </a:ext>
            </a:extLst>
          </p:cNvPr>
          <p:cNvSpPr txBox="1"/>
          <p:nvPr/>
        </p:nvSpPr>
        <p:spPr>
          <a:xfrm>
            <a:off x="376770" y="8693670"/>
            <a:ext cx="8749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>
                <a:latin typeface="Arial Black" panose="020B0A04020102020204" pitchFamily="34" charset="0"/>
              </a:rPr>
              <a:t>Huuuuge Path Tree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xmlns="" id="{3D8A0F47-A95E-4696-B72D-9FA5AB628EE9}"/>
              </a:ext>
            </a:extLst>
          </p:cNvPr>
          <p:cNvSpPr/>
          <p:nvPr/>
        </p:nvSpPr>
        <p:spPr>
          <a:xfrm>
            <a:off x="3748682" y="3852534"/>
            <a:ext cx="2315689" cy="1151907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chemeClr val="bg1"/>
                </a:solidFill>
              </a:rPr>
              <a:t>Unfolder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xmlns="" id="{4E6787C7-64F4-4706-AEFC-598E65469509}"/>
              </a:ext>
            </a:extLst>
          </p:cNvPr>
          <p:cNvSpPr/>
          <p:nvPr/>
        </p:nvSpPr>
        <p:spPr>
          <a:xfrm>
            <a:off x="2999862" y="4227234"/>
            <a:ext cx="730483" cy="439387"/>
          </a:xfrm>
          <a:prstGeom prst="rightArrow">
            <a:avLst/>
          </a:prstGeom>
          <a:gradFill flip="none" rotWithShape="1">
            <a:gsLst>
              <a:gs pos="0">
                <a:srgbClr val="559B7A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xmlns="" id="{1931BA60-38DD-4303-B7CE-B6ECDF612135}"/>
              </a:ext>
            </a:extLst>
          </p:cNvPr>
          <p:cNvSpPr/>
          <p:nvPr/>
        </p:nvSpPr>
        <p:spPr>
          <a:xfrm>
            <a:off x="6063310" y="4235093"/>
            <a:ext cx="822027" cy="439387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rgbClr val="7030A0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xmlns="" id="{D767A1BE-CC3D-4042-AA17-52FDDA359DE2}"/>
              </a:ext>
            </a:extLst>
          </p:cNvPr>
          <p:cNvSpPr txBox="1"/>
          <p:nvPr/>
        </p:nvSpPr>
        <p:spPr>
          <a:xfrm>
            <a:off x="6039007" y="3838691"/>
            <a:ext cx="1109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Trace</a:t>
            </a: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xmlns="" id="{8A49E46F-FE43-4AFA-960E-05778BE83221}"/>
              </a:ext>
            </a:extLst>
          </p:cNvPr>
          <p:cNvSpPr/>
          <p:nvPr/>
        </p:nvSpPr>
        <p:spPr>
          <a:xfrm>
            <a:off x="6885337" y="3853708"/>
            <a:ext cx="1888178" cy="115190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chemeClr val="bg1"/>
                </a:solidFill>
              </a:rPr>
              <a:t>Trans-</a:t>
            </a:r>
            <a:br>
              <a:rPr lang="de-DE" sz="3200">
                <a:solidFill>
                  <a:schemeClr val="bg1"/>
                </a:solidFill>
              </a:rPr>
            </a:br>
            <a:r>
              <a:rPr lang="de-DE" sz="3200">
                <a:solidFill>
                  <a:schemeClr val="bg1"/>
                </a:solidFill>
              </a:rPr>
              <a:t>former</a:t>
            </a:r>
          </a:p>
        </p:txBody>
      </p:sp>
      <p:sp>
        <p:nvSpPr>
          <p:cNvPr id="44" name="Pfeil: nach rechts 43">
            <a:extLst>
              <a:ext uri="{FF2B5EF4-FFF2-40B4-BE49-F238E27FC236}">
                <a16:creationId xmlns:a16="http://schemas.microsoft.com/office/drawing/2014/main" xmlns="" id="{97628B40-FFA1-4FAE-84DB-619C3FC5F7BE}"/>
              </a:ext>
            </a:extLst>
          </p:cNvPr>
          <p:cNvSpPr/>
          <p:nvPr/>
        </p:nvSpPr>
        <p:spPr>
          <a:xfrm>
            <a:off x="8773515" y="4209967"/>
            <a:ext cx="1015850" cy="439387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rgbClr val="7030A0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xmlns="" id="{328812C3-2122-4D0B-B07A-EDE220401B81}"/>
              </a:ext>
            </a:extLst>
          </p:cNvPr>
          <p:cNvSpPr txBox="1"/>
          <p:nvPr/>
        </p:nvSpPr>
        <p:spPr>
          <a:xfrm>
            <a:off x="8626342" y="3833127"/>
            <a:ext cx="144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Conditions</a:t>
            </a:r>
          </a:p>
        </p:txBody>
      </p:sp>
      <p:pic>
        <p:nvPicPr>
          <p:cNvPr id="50" name="Grafik 49">
            <a:extLst>
              <a:ext uri="{FF2B5EF4-FFF2-40B4-BE49-F238E27FC236}">
                <a16:creationId xmlns:a16="http://schemas.microsoft.com/office/drawing/2014/main" xmlns="" id="{E6A1F682-9AAE-4767-BCA2-99459B855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486" y="5435609"/>
            <a:ext cx="1453708" cy="764101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xmlns="" id="{12AB42E9-8BC5-4579-BC3A-840A9A2D3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658" y="6217841"/>
            <a:ext cx="1453708" cy="764101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xmlns="" id="{D8BBD114-780B-4C1D-B3D1-386B10CF4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708" y="6204632"/>
            <a:ext cx="1453708" cy="764101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xmlns="" id="{645991C1-6092-487F-82DF-9A616B5EF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452" y="6204632"/>
            <a:ext cx="1453708" cy="764101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xmlns="" id="{533EB203-44C1-4387-9617-B5E4B5C97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08" y="6968733"/>
            <a:ext cx="1453708" cy="764101"/>
          </a:xfrm>
          <a:prstGeom prst="rect">
            <a:avLst/>
          </a:prstGeom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xmlns="" id="{4D0BFF0C-4487-4A05-BE81-786831980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958" y="6955524"/>
            <a:ext cx="1453708" cy="764101"/>
          </a:xfrm>
          <a:prstGeom prst="rect">
            <a:avLst/>
          </a:prstGeom>
        </p:spPr>
      </p:pic>
      <p:pic>
        <p:nvPicPr>
          <p:cNvPr id="56" name="Grafik 55">
            <a:extLst>
              <a:ext uri="{FF2B5EF4-FFF2-40B4-BE49-F238E27FC236}">
                <a16:creationId xmlns:a16="http://schemas.microsoft.com/office/drawing/2014/main" xmlns="" id="{78036F8F-4CCF-44F0-A409-ACCDB2A59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702" y="6955524"/>
            <a:ext cx="1453708" cy="764101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xmlns="" id="{EA8CAE1D-B2AE-4A52-AE20-02284F747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236" y="6088208"/>
            <a:ext cx="1453708" cy="764101"/>
          </a:xfrm>
          <a:prstGeom prst="rect">
            <a:avLst/>
          </a:prstGeom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xmlns="" id="{258AD7F3-A9BB-48CB-990C-139F014DD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202" y="6857231"/>
            <a:ext cx="1453708" cy="764101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xmlns="" id="{14384760-8833-425B-A821-6E094A78D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452" y="7608123"/>
            <a:ext cx="1453708" cy="764101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xmlns="" id="{078F51C4-0DB0-4EB3-A65C-F077A374C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471" y="7715121"/>
            <a:ext cx="1453708" cy="764101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xmlns="" id="{8A4A233E-0305-4D43-9753-71E1111DC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4" y="7727992"/>
            <a:ext cx="1453708" cy="764101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xmlns="" id="{E8051D88-9B4A-4127-A838-F97E08978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70" y="7727992"/>
            <a:ext cx="1453708" cy="764101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xmlns="" id="{CB509F55-8E22-4A15-A1D1-69751F2AE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056" y="7552851"/>
            <a:ext cx="1453708" cy="764101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xmlns="" id="{6F431721-1E25-421E-995F-39DE5030A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508" y="6852309"/>
            <a:ext cx="1453708" cy="764101"/>
          </a:xfrm>
          <a:prstGeom prst="rect">
            <a:avLst/>
          </a:prstGeom>
        </p:spPr>
      </p:pic>
      <p:pic>
        <p:nvPicPr>
          <p:cNvPr id="65" name="Grafik 64">
            <a:extLst>
              <a:ext uri="{FF2B5EF4-FFF2-40B4-BE49-F238E27FC236}">
                <a16:creationId xmlns:a16="http://schemas.microsoft.com/office/drawing/2014/main" xmlns="" id="{8E9601C3-3C4A-4D27-9089-52857B39D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702" y="7610487"/>
            <a:ext cx="1453708" cy="764101"/>
          </a:xfrm>
          <a:prstGeom prst="rect">
            <a:avLst/>
          </a:prstGeom>
        </p:spPr>
      </p:pic>
      <p:sp>
        <p:nvSpPr>
          <p:cNvPr id="40" name="Inhaltsplatzhalter 2">
            <a:extLst>
              <a:ext uri="{FF2B5EF4-FFF2-40B4-BE49-F238E27FC236}">
                <a16:creationId xmlns:a16="http://schemas.microsoft.com/office/drawing/2014/main" xmlns="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8250" y="1533470"/>
            <a:ext cx="9492934" cy="1795655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dirty="0" smtClean="0">
                <a:latin typeface="Eurostile" panose="020B0504020202050204" pitchFamily="34" charset="0"/>
              </a:rPr>
              <a:t>           Producer Consumer Pattern:</a:t>
            </a:r>
          </a:p>
          <a:p>
            <a:pPr marL="650875" lvl="1" indent="0">
              <a:buNone/>
            </a:pPr>
            <a:endParaRPr lang="en-GB" dirty="0" smtClean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r>
              <a:rPr lang="en-GB" dirty="0" smtClean="0">
                <a:latin typeface="Eurostile" panose="020B0504020202050204" pitchFamily="34" charset="0"/>
              </a:rPr>
              <a:t>     Producer                          Consumer</a:t>
            </a:r>
            <a:endParaRPr lang="en-GB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41" name="Geschweifte Klammer rechts 40">
            <a:extLst>
              <a:ext uri="{FF2B5EF4-FFF2-40B4-BE49-F238E27FC236}">
                <a16:creationId xmlns:a16="http://schemas.microsoft.com/office/drawing/2014/main" xmlns="" id="{863D1999-038C-4882-A4A9-2EB90E0AA952}"/>
              </a:ext>
            </a:extLst>
          </p:cNvPr>
          <p:cNvSpPr/>
          <p:nvPr/>
        </p:nvSpPr>
        <p:spPr>
          <a:xfrm rot="16200000">
            <a:off x="4591052" y="2286826"/>
            <a:ext cx="539496" cy="2217572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Geschweifte Klammer rechts 41">
            <a:extLst>
              <a:ext uri="{FF2B5EF4-FFF2-40B4-BE49-F238E27FC236}">
                <a16:creationId xmlns:a16="http://schemas.microsoft.com/office/drawing/2014/main" xmlns="" id="{863D1999-038C-4882-A4A9-2EB90E0AA952}"/>
              </a:ext>
            </a:extLst>
          </p:cNvPr>
          <p:cNvSpPr/>
          <p:nvPr/>
        </p:nvSpPr>
        <p:spPr>
          <a:xfrm rot="16200000">
            <a:off x="9519829" y="441197"/>
            <a:ext cx="539496" cy="5882003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266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 panose="020B0504020202050204" pitchFamily="34" charset="0"/>
              </a:rPr>
              <a:t>Trace Transformation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5184560"/>
            <a:ext cx="12029440" cy="3720643"/>
          </a:xfrm>
          <a:ln>
            <a:noFill/>
          </a:ln>
        </p:spPr>
        <p:txBody>
          <a:bodyPr/>
          <a:lstStyle/>
          <a:p>
            <a:pPr marL="1165225" lvl="1" indent="-514350">
              <a:buFont typeface="+mj-lt"/>
              <a:buAutoNum type="arabicPeriod"/>
            </a:pPr>
            <a:r>
              <a:rPr lang="en-GB" b="0" dirty="0" smtClean="0">
                <a:latin typeface="Eurostile" panose="020B0504020202050204" pitchFamily="34" charset="0"/>
              </a:rPr>
              <a:t>Cancel </a:t>
            </a:r>
            <a:r>
              <a:rPr lang="en-GB" b="0" dirty="0" smtClean="0">
                <a:latin typeface="Eurostile" panose="020B0504020202050204" pitchFamily="34" charset="0"/>
              </a:rPr>
              <a:t>out </a:t>
            </a:r>
            <a:r>
              <a:rPr lang="en-GB" b="0" dirty="0" err="1" smtClean="0">
                <a:latin typeface="Eurostile" panose="020B0504020202050204" pitchFamily="34" charset="0"/>
              </a:rPr>
              <a:t>ptr</a:t>
            </a:r>
            <a:r>
              <a:rPr lang="en-GB" b="0" dirty="0" smtClean="0">
                <a:latin typeface="Eurostile" panose="020B0504020202050204" pitchFamily="34" charset="0"/>
              </a:rPr>
              <a:t> </a:t>
            </a:r>
            <a:r>
              <a:rPr lang="en-GB" b="0" dirty="0" err="1" smtClean="0">
                <a:latin typeface="Eurostile" panose="020B0504020202050204" pitchFamily="34" charset="0"/>
              </a:rPr>
              <a:t>deref</a:t>
            </a:r>
            <a:r>
              <a:rPr lang="en-GB" dirty="0">
                <a:latin typeface="Eurostile" panose="020B0504020202050204" pitchFamily="34" charset="0"/>
              </a:rPr>
              <a:t> </a:t>
            </a:r>
            <a:r>
              <a:rPr lang="en-GB" dirty="0" smtClean="0">
                <a:latin typeface="Eurostile" panose="020B0504020202050204" pitchFamily="34" charset="0"/>
              </a:rPr>
              <a:t>and address-of:   </a:t>
            </a:r>
            <a:r>
              <a:rPr lang="en-GB" b="0" dirty="0" smtClean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*(&amp;</a:t>
            </a:r>
            <a:r>
              <a:rPr lang="en-GB" dirty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x) </a:t>
            </a:r>
            <a:r>
              <a:rPr lang="de-DE" dirty="0">
                <a:solidFill>
                  <a:srgbClr val="00B0F0"/>
                </a:solidFill>
              </a:rPr>
              <a:t>⇝</a:t>
            </a:r>
            <a:r>
              <a:rPr lang="en-GB" dirty="0" smtClean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en-GB" dirty="0" smtClean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x</a:t>
            </a:r>
            <a:r>
              <a:rPr lang="en-GB" dirty="0" smtClean="0">
                <a:latin typeface="Eurostile" panose="020B0504020202050204" pitchFamily="34" charset="0"/>
              </a:rPr>
              <a:t>   e.g.</a:t>
            </a:r>
            <a:endParaRPr lang="en-GB" b="0" dirty="0" smtClean="0">
              <a:latin typeface="Eurostile" panose="020B0504020202050204" pitchFamily="34" charset="0"/>
            </a:endParaRPr>
          </a:p>
          <a:p>
            <a:pPr marL="1165225" lvl="1" indent="-514350">
              <a:buFont typeface="+mj-lt"/>
              <a:buAutoNum type="arabicPeriod"/>
            </a:pPr>
            <a:r>
              <a:rPr lang="en-GB" dirty="0" smtClean="0">
                <a:latin typeface="Eurostile" panose="020B0504020202050204" pitchFamily="34" charset="0"/>
              </a:rPr>
              <a:t>Eliminate casts, some normalization:  </a:t>
            </a:r>
            <a:r>
              <a:rPr lang="en-GB" dirty="0" smtClean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(*</a:t>
            </a:r>
            <a:r>
              <a:rPr lang="en-GB" dirty="0" err="1" smtClean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px</a:t>
            </a:r>
            <a:r>
              <a:rPr lang="en-GB" dirty="0" smtClean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).mem </a:t>
            </a:r>
            <a:r>
              <a:rPr lang="de-DE" dirty="0">
                <a:solidFill>
                  <a:srgbClr val="00B0F0"/>
                </a:solidFill>
              </a:rPr>
              <a:t>⇝</a:t>
            </a:r>
            <a:r>
              <a:rPr lang="en-GB" dirty="0" smtClean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en-GB" dirty="0" err="1" smtClean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px</a:t>
            </a:r>
            <a:r>
              <a:rPr lang="en-GB" dirty="0" smtClean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-&gt;mem</a:t>
            </a:r>
            <a:endParaRPr lang="en-GB" dirty="0" smtClean="0">
              <a:latin typeface="Eurostile" panose="020B0504020202050204" pitchFamily="34" charset="0"/>
            </a:endParaRPr>
          </a:p>
          <a:p>
            <a:pPr marL="1165225" lvl="1" indent="-514350">
              <a:buFont typeface="+mj-lt"/>
              <a:buAutoNum type="arabicPeriod"/>
            </a:pPr>
            <a:r>
              <a:rPr lang="en-GB" b="0" dirty="0" smtClean="0">
                <a:latin typeface="Eurostile" panose="020B0504020202050204" pitchFamily="34" charset="0"/>
              </a:rPr>
              <a:t>Translate array assignments (see before)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 smtClean="0">
                <a:latin typeface="Eurostile" panose="020B0504020202050204" pitchFamily="34" charset="0"/>
              </a:rPr>
              <a:t>Eliminate assignments by backwards forward substitution (sic!)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b="0" dirty="0" smtClean="0">
                <a:latin typeface="Eurostile" panose="020B0504020202050204" pitchFamily="34" charset="0"/>
              </a:rPr>
              <a:t>Simplify again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 smtClean="0">
                <a:latin typeface="Eurostile" panose="020B0504020202050204" pitchFamily="34" charset="0"/>
              </a:rPr>
              <a:t>Create symbolic variables:  </a:t>
            </a:r>
            <a:r>
              <a:rPr lang="en-GB" dirty="0" err="1" smtClean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px</a:t>
            </a:r>
            <a:r>
              <a:rPr lang="en-GB" dirty="0" smtClean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-&gt;mem </a:t>
            </a:r>
            <a:r>
              <a:rPr lang="de-DE" dirty="0">
                <a:solidFill>
                  <a:srgbClr val="00B0F0"/>
                </a:solidFill>
              </a:rPr>
              <a:t>⇝</a:t>
            </a:r>
            <a:r>
              <a:rPr lang="en-GB" dirty="0" smtClean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en-GB" dirty="0" err="1" smtClean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px_ARROW_mem</a:t>
            </a:r>
            <a:r>
              <a:rPr lang="en-GB" dirty="0" smtClean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</a:t>
            </a:r>
            <a:r>
              <a:rPr lang="en-GB" dirty="0" smtClean="0">
                <a:latin typeface="Eurostile" panose="020B0504020202050204" pitchFamily="34" charset="0"/>
              </a:rPr>
              <a:t>e.g.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b="0" dirty="0" smtClean="0">
                <a:latin typeface="Eurostile" panose="020B0504020202050204" pitchFamily="34" charset="0"/>
              </a:rPr>
              <a:t>Translate to Z3 and feed into Solver</a:t>
            </a:r>
            <a:endParaRPr lang="en-GB" b="0" dirty="0">
              <a:latin typeface="Eurostile" panose="020B050402020205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76555"/>
            <a:ext cx="11797017" cy="2487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066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Loop Length Inference</a:t>
            </a:r>
            <a:endParaRPr lang="en-GB" dirty="0">
              <a:latin typeface="Eurostile" panose="020B050402020205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pPr marL="650875" lvl="1" indent="0">
                  <a:buNone/>
                </a:pPr>
                <a:r>
                  <a:rPr lang="en-GB" dirty="0">
                    <a:latin typeface="Eurostile" panose="020B0504020202050204" pitchFamily="34" charset="0"/>
                  </a:rPr>
                  <a:t>Infer loop length (possible for </a:t>
                </a:r>
                <a:r>
                  <a:rPr lang="en-GB" dirty="0" smtClean="0">
                    <a:latin typeface="Eurostile" panose="020B0504020202050204" pitchFamily="34" charset="0"/>
                  </a:rPr>
                  <a:t>many </a:t>
                </a:r>
                <a:r>
                  <a:rPr lang="en-GB" dirty="0">
                    <a:latin typeface="Eurostile" panose="020B0504020202050204" pitchFamily="34" charset="0"/>
                  </a:rPr>
                  <a:t>loops):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:r>
                  <a:rPr lang="en-GB" dirty="0">
                    <a:latin typeface="Eurostile" panose="020B0504020202050204" pitchFamily="34" charset="0"/>
                  </a:rPr>
                  <a:t>same strictly </a:t>
                </a:r>
                <a:r>
                  <a:rPr lang="en-GB" dirty="0" err="1">
                    <a:latin typeface="Eurostile" panose="020B0504020202050204" pitchFamily="34" charset="0"/>
                  </a:rPr>
                  <a:t>montone</a:t>
                </a:r>
                <a:r>
                  <a:rPr lang="en-GB" dirty="0">
                    <a:latin typeface="Eurostile" panose="020B0504020202050204" pitchFamily="34" charset="0"/>
                  </a:rPr>
                  <a:t> counter manipulation</a:t>
                </a:r>
                <a:r>
                  <a:rPr lang="en-GB" b="0" dirty="0">
                    <a:latin typeface="Eurostile" panose="020B0504020202050204" pitchFamily="34" charset="0"/>
                  </a:rPr>
                  <a:t> in every body </a:t>
                </a:r>
                <a:r>
                  <a:rPr lang="en-GB" b="0" dirty="0" smtClean="0">
                    <a:latin typeface="Eurostile" panose="020B0504020202050204" pitchFamily="34" charset="0"/>
                  </a:rPr>
                  <a:t>trace?</a:t>
                </a:r>
              </a:p>
              <a:p>
                <a:pPr marL="650875" lvl="1" indent="0">
                  <a:buNone/>
                </a:pPr>
                <a:r>
                  <a:rPr lang="en-GB" b="0" dirty="0" smtClean="0">
                    <a:latin typeface="Eurostile" panose="020B0504020202050204" pitchFamily="34" charset="0"/>
                  </a:rPr>
                  <a:t/>
                </a:r>
                <a:br>
                  <a:rPr lang="en-GB" b="0" dirty="0" smtClean="0">
                    <a:latin typeface="Eurostile" panose="020B0504020202050204" pitchFamily="34" charset="0"/>
                  </a:rPr>
                </a:br>
                <a:r>
                  <a:rPr lang="en-GB" b="0" dirty="0" smtClean="0">
                    <a:latin typeface="Eurostile" panose="020B0504020202050204" pitchFamily="34" charset="0"/>
                  </a:rPr>
                  <a:t>For example:</a:t>
                </a:r>
                <a:r>
                  <a:rPr lang="en-GB" b="0" dirty="0">
                    <a:latin typeface="Eurostile" panose="020B0504020202050204" pitchFamily="34" charset="0"/>
                  </a:rPr>
                  <a:t/>
                </a:r>
                <a:br>
                  <a:rPr lang="en-GB" b="0" dirty="0">
                    <a:latin typeface="Eurostile" panose="020B0504020202050204" pitchFamily="34" charset="0"/>
                  </a:rPr>
                </a:br>
                <a:endParaRPr lang="en-GB" b="0" dirty="0" smtClean="0">
                  <a:latin typeface="Eurostile" panose="020B0504020202050204" pitchFamily="34" charset="0"/>
                </a:endParaRPr>
              </a:p>
              <a:p>
                <a:pPr marL="650875" lvl="1" indent="0">
                  <a:buNone/>
                </a:pPr>
                <a:r>
                  <a:rPr lang="en-GB" b="0" dirty="0" smtClean="0">
                    <a:latin typeface="Eurostile" panose="020B0504020202050204" pitchFamily="34" charset="0"/>
                  </a:rPr>
                  <a:t>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≫1;)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    </m:t>
                    </m:r>
                    <m:groupChr>
                      <m:groupChrPr>
                        <m:chr m:val="⇒"/>
                        <m:vertJc m:val="bot"/>
                        <m:ctrlPr>
                          <a:rPr lang="de-DE" b="0" i="1" smtClean="0">
                            <a:latin typeface="Cambria Math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groupChr>
                    <m:r>
                      <a:rPr lang="de-DE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de-DE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b="0" i="1" dirty="0">
                    <a:latin typeface="Cambria Math" panose="02040503050406030204" pitchFamily="18" charset="0"/>
                  </a:rPr>
                  <a:t/>
                </a:r>
                <a:br>
                  <a:rPr lang="de-DE" b="0" i="1" dirty="0">
                    <a:latin typeface="Cambria Math" panose="02040503050406030204" pitchFamily="18" charset="0"/>
                  </a:rPr>
                </a:br>
                <a:r>
                  <a:rPr lang="de-DE" b="0" i="1" dirty="0">
                    <a:latin typeface="Cambria Math" panose="02040503050406030204" pitchFamily="18" charset="0"/>
                  </a:rPr>
                  <a:t/>
                </a:r>
                <a:br>
                  <a:rPr lang="de-DE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++;)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+1;)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</m:t>
                      </m:r>
                      <m:groupChr>
                        <m:groupChrPr>
                          <m:chr m:val="⇒"/>
                          <m:vertJc m:val="bot"/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groupCh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b="0" dirty="0">
                  <a:latin typeface="Eurostile" panose="020B0504020202050204" pitchFamily="34" charset="0"/>
                </a:endParaRPr>
              </a:p>
              <a:p>
                <a:pPr marL="650875" lvl="1" indent="0">
                  <a:buNone/>
                </a:pPr>
                <a:r>
                  <a:rPr lang="en-GB" dirty="0">
                    <a:latin typeface="Eurostile" panose="020B0504020202050204" pitchFamily="34" charset="0"/>
                  </a:rPr>
                  <a:t>                                              …</a:t>
                </a:r>
                <a:endParaRPr lang="en-GB" b="0" dirty="0">
                  <a:latin typeface="Eurostile" panose="020B0504020202050204" pitchFamily="34" charset="0"/>
                </a:endParaRPr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5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2">
            <a:extLst>
              <a:ext uri="{FF2B5EF4-FFF2-40B4-BE49-F238E27FC236}">
                <a16:creationId xmlns:a16="http://schemas.microsoft.com/office/drawing/2014/main" xmlns="" id="{7473162F-2B77-4FAF-8D23-5B9E460E0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8948" y="6428156"/>
            <a:ext cx="9426904" cy="2246769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</a:t>
            </a:r>
            <a:r>
              <a:rPr kumimoji="0" lang="de-DE" altLang="de-DE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/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cond_0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⩵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⋎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cond_nminus1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_1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</a:t>
            </a:r>
            <a:r>
              <a:rPr kumimoji="0" lang="de-DE" altLang="de-DE" sz="2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</a:t>
            </a:r>
            <a:endParaRPr kumimoji="0" lang="de-DE" altLang="de-D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92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Loop Length Inference Example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091C17DA-DC2B-4225-A456-4B159E28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7515" y="1372730"/>
            <a:ext cx="4894485" cy="3416320"/>
          </a:xfrm>
          <a:prstGeom prst="rect">
            <a:avLst/>
          </a:prstGeom>
          <a:solidFill>
            <a:srgbClr val="C2E49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IMPLICIT_1;  // </a:t>
            </a:r>
            <a: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:= 2^30</a:t>
            </a:r>
            <a:endParaRPr kumimoji="0" lang="de-DE" altLang="de-DE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quotient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while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if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numerator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&gt;=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denominator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quotient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|=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numerator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denominator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&gt;&gt;= 1;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numerator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*= 2;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}</a:t>
            </a:r>
            <a:endParaRPr kumimoji="0" lang="de-DE" alt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xmlns="" id="{91EEE5FE-8CE8-4498-969E-B38271E23BC0}"/>
              </a:ext>
            </a:extLst>
          </p:cNvPr>
          <p:cNvSpPr txBox="1">
            <a:spLocks/>
          </p:cNvSpPr>
          <p:nvPr/>
        </p:nvSpPr>
        <p:spPr>
          <a:xfrm>
            <a:off x="487680" y="1372730"/>
            <a:ext cx="12029440" cy="7301653"/>
          </a:xfrm>
          <a:prstGeom prst="rect">
            <a:avLst/>
          </a:prstGeom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de-DE" b="0" kern="0" dirty="0" err="1" smtClean="0">
                <a:latin typeface="Eurostile" panose="020B0504020202050204" pitchFamily="34" charset="0"/>
              </a:rPr>
              <a:t>How</a:t>
            </a:r>
            <a:r>
              <a:rPr lang="de-DE" b="0" kern="0" dirty="0" smtClean="0">
                <a:latin typeface="Eurostile" panose="020B0504020202050204" pitchFamily="34" charset="0"/>
              </a:rPr>
              <a:t> </a:t>
            </a:r>
            <a:r>
              <a:rPr lang="de-DE" b="0" kern="0" dirty="0" err="1" smtClean="0">
                <a:latin typeface="Eurostile" panose="020B0504020202050204" pitchFamily="34" charset="0"/>
              </a:rPr>
              <a:t>long</a:t>
            </a:r>
            <a:r>
              <a:rPr lang="de-DE" b="0" kern="0" dirty="0" smtClean="0">
                <a:latin typeface="Eurostile" panose="020B0504020202050204" pitchFamily="34" charset="0"/>
              </a:rPr>
              <a:t> </a:t>
            </a:r>
            <a:r>
              <a:rPr lang="de-DE" b="0" kern="0" dirty="0" err="1" smtClean="0">
                <a:latin typeface="Eurostile" panose="020B0504020202050204" pitchFamily="34" charset="0"/>
              </a:rPr>
              <a:t>is</a:t>
            </a:r>
            <a:r>
              <a:rPr lang="de-DE" b="0" kern="0" dirty="0" smtClean="0">
                <a:latin typeface="Eurostile" panose="020B0504020202050204" pitchFamily="34" charset="0"/>
              </a:rPr>
              <a:t> </a:t>
            </a:r>
            <a:r>
              <a:rPr lang="de-DE" b="0" kern="0" dirty="0" err="1" smtClean="0">
                <a:latin typeface="Eurostile" panose="020B0504020202050204" pitchFamily="34" charset="0"/>
              </a:rPr>
              <a:t>the</a:t>
            </a:r>
            <a:r>
              <a:rPr lang="de-DE" b="0" kern="0" dirty="0" smtClean="0">
                <a:latin typeface="Eurostile" panose="020B0504020202050204" pitchFamily="34" charset="0"/>
              </a:rPr>
              <a:t> </a:t>
            </a:r>
            <a:r>
              <a:rPr lang="de-DE" b="0" kern="0" dirty="0" err="1" smtClean="0">
                <a:latin typeface="Eurostile" panose="020B0504020202050204" pitchFamily="34" charset="0"/>
              </a:rPr>
              <a:t>loop</a:t>
            </a:r>
            <a:r>
              <a:rPr lang="de-DE" b="0" kern="0" dirty="0" smtClean="0">
                <a:latin typeface="Eurostile" panose="020B0504020202050204" pitchFamily="34" charset="0"/>
              </a:rPr>
              <a:t>?</a:t>
            </a:r>
          </a:p>
          <a:p>
            <a:pPr lvl="1"/>
            <a:r>
              <a:rPr lang="de-DE" b="0" kern="0" dirty="0" smtClean="0">
                <a:latin typeface="Eurostile" panose="020B0504020202050204" pitchFamily="34" charset="0"/>
              </a:rPr>
              <a:t>Run </a:t>
            </a:r>
            <a:r>
              <a:rPr lang="de-DE" b="0" kern="0" dirty="0" err="1" smtClean="0">
                <a:latin typeface="Eurostile" panose="020B0504020202050204" pitchFamily="34" charset="0"/>
              </a:rPr>
              <a:t>fp-bit.</a:t>
            </a:r>
            <a:r>
              <a:rPr lang="de-DE" kern="0" dirty="0" err="1" smtClean="0">
                <a:latin typeface="Eurostile" panose="020B0504020202050204" pitchFamily="34" charset="0"/>
              </a:rPr>
              <a:t>c</a:t>
            </a:r>
            <a:r>
              <a:rPr lang="de-DE" kern="0" dirty="0" smtClean="0">
                <a:latin typeface="Eurostile" panose="020B0504020202050204" pitchFamily="34" charset="0"/>
              </a:rPr>
              <a:t> : </a:t>
            </a:r>
            <a:r>
              <a:rPr lang="de-DE" kern="0" dirty="0">
                <a:latin typeface="Eurostile" panose="020B0504020202050204" pitchFamily="34" charset="0"/>
              </a:rPr>
              <a:t>_</a:t>
            </a:r>
            <a:r>
              <a:rPr lang="de-DE" kern="0" dirty="0" err="1">
                <a:latin typeface="Eurostile" panose="020B0504020202050204" pitchFamily="34" charset="0"/>
              </a:rPr>
              <a:t>fpdiv_parts</a:t>
            </a:r>
            <a:endParaRPr lang="de-DE" b="0" kern="0" dirty="0">
              <a:latin typeface="Eurostile" panose="020B0504020202050204" pitchFamily="34" charset="0"/>
            </a:endParaRPr>
          </a:p>
          <a:p>
            <a:pPr lvl="1"/>
            <a:r>
              <a:rPr lang="en-GB" kern="0" dirty="0">
                <a:latin typeface="Eurostile" panose="020B0504020202050204" pitchFamily="34" charset="0"/>
              </a:rPr>
              <a:t>See </a:t>
            </a:r>
            <a:r>
              <a:rPr lang="en-GB" kern="0" dirty="0" smtClean="0">
                <a:latin typeface="Eurostile" panose="020B0504020202050204" pitchFamily="34" charset="0"/>
              </a:rPr>
              <a:t>log.html for</a:t>
            </a:r>
            <a:br>
              <a:rPr lang="en-GB" kern="0" dirty="0" smtClean="0">
                <a:latin typeface="Eurostile" panose="020B0504020202050204" pitchFamily="34" charset="0"/>
              </a:rPr>
            </a:br>
            <a:r>
              <a:rPr lang="en-GB" kern="0" dirty="0" smtClean="0">
                <a:latin typeface="Eurostile" panose="020B0504020202050204" pitchFamily="34" charset="0"/>
              </a:rPr>
              <a:t>inferred loop length</a:t>
            </a:r>
          </a:p>
          <a:p>
            <a:pPr lvl="1"/>
            <a:r>
              <a:rPr lang="en-GB" kern="0" dirty="0" smtClean="0">
                <a:latin typeface="Eurostile" panose="020B0504020202050204" pitchFamily="34" charset="0"/>
              </a:rPr>
              <a:t>Show a Trace and Z3 model</a:t>
            </a:r>
          </a:p>
          <a:p>
            <a:pPr lvl="1"/>
            <a:r>
              <a:rPr lang="en-GB" kern="0" dirty="0" smtClean="0">
                <a:latin typeface="Eurostile" panose="020B0504020202050204" pitchFamily="34" charset="0"/>
              </a:rPr>
              <a:t>Also Example for</a:t>
            </a:r>
          </a:p>
          <a:p>
            <a:pPr lvl="2"/>
            <a:r>
              <a:rPr lang="en-GB" kern="0" dirty="0" err="1" smtClean="0">
                <a:latin typeface="Eurostile" panose="020B0504020202050204" pitchFamily="34" charset="0"/>
              </a:rPr>
              <a:t>solver_pragma</a:t>
            </a:r>
            <a:endParaRPr lang="en-GB" kern="0" dirty="0" smtClean="0">
              <a:latin typeface="Eurostile" panose="020B0504020202050204" pitchFamily="34" charset="0"/>
            </a:endParaRPr>
          </a:p>
          <a:p>
            <a:pPr lvl="2"/>
            <a:r>
              <a:rPr lang="en-GB" kern="0" dirty="0" err="1" smtClean="0">
                <a:latin typeface="Eurostile" panose="020B0504020202050204" pitchFamily="34" charset="0"/>
              </a:rPr>
              <a:t>solver_find</a:t>
            </a:r>
            <a:endParaRPr lang="en-GB" kern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kern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kern="0" dirty="0">
              <a:latin typeface="Eurostile" panose="020B050402020205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xmlns="" id="{11AC1EBB-E4CB-49D7-B506-99DFA911A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800" y="7096408"/>
            <a:ext cx="12119200" cy="1938992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</a:t>
            </a:r>
            <a:r>
              <a:rPr kumimoji="0" lang="de-DE" altLang="de-DE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0</a:t>
            </a:r>
          </a:p>
          <a:p>
            <a:pPr lvl="0"/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/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lang="de-DE" altLang="de-DE" sz="24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¬(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1&lt;&lt;30 /= 0)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⩵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⋎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((1&lt;&lt;30)&gt;&gt;(n-1) /= 0 )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_1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lang="de-DE" altLang="de-DE" sz="2400" dirty="0" smtClean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¬((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1&lt;&lt;30)&gt;&gt;n /= 0</a:t>
            </a:r>
            <a:r>
              <a:rPr kumimoji="0" lang="de-DE" altLang="de-DE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  <a:endParaRPr kumimoji="0" lang="de-DE" alt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xmlns="" id="{7473162F-2B77-4FAF-8D23-5B9E460E0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055" y="4789050"/>
            <a:ext cx="6999945" cy="1323439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</a:t>
            </a: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0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/>
            </a:r>
            <a:b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endParaRPr kumimoji="0" lang="de-DE" altLang="de-DE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 smtClean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¬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cond_0 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⩵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</a:t>
            </a:r>
            <a:b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⋎</a:t>
            </a:r>
            <a:b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cond_nminus1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_1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lang="de-DE" altLang="de-DE" sz="1600" dirty="0" smtClean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¬</a:t>
            </a:r>
            <a:r>
              <a:rPr kumimoji="0" lang="de-DE" altLang="de-DE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</a:t>
            </a: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p:sp>
        <p:nvSpPr>
          <p:cNvPr id="3" name="Pfeil nach unten 2"/>
          <p:cNvSpPr/>
          <p:nvPr/>
        </p:nvSpPr>
        <p:spPr>
          <a:xfrm>
            <a:off x="8653654" y="6316462"/>
            <a:ext cx="816746" cy="6480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506" y="994289"/>
            <a:ext cx="706117" cy="97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828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400">
                <a:latin typeface="Eurostile" panose="020B0504020202050204" pitchFamily="34" charset="0"/>
              </a:rPr>
              <a:t>Loop Length Inference Efficiency</a:t>
            </a:r>
            <a:endParaRPr lang="en-GB" sz="5400" dirty="0">
              <a:latin typeface="Eurostile" panose="020B050402020205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091C17DA-DC2B-4225-A456-4B159E28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8263" y="3168640"/>
            <a:ext cx="7815816" cy="3416320"/>
          </a:xfrm>
          <a:prstGeom prst="rect">
            <a:avLst/>
          </a:prstGeom>
          <a:solidFill>
            <a:srgbClr val="C2E49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bit = IMPLICIT_1;  // = 1&lt;&lt;30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quotient = 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while (bit)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 (numerator &gt;= denominator)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quotient |= bit;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numerator -= denominator;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bit &gt;&gt;= 1;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numerator *= 2;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}</a:t>
            </a:r>
            <a:endParaRPr kumimoji="0" lang="de-DE" altLang="de-DE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xmlns="" id="{91EEE5FE-8CE8-4498-969E-B38271E23B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7680" y="1372730"/>
                <a:ext cx="12029440" cy="7301653"/>
              </a:xfrm>
              <a:prstGeom prst="rect">
                <a:avLst/>
              </a:prstGeom>
              <a:ln>
                <a:noFill/>
              </a:ln>
            </p:spPr>
            <p:txBody>
              <a:bodyPr lIns="130046" tIns="65023" rIns="130046" bIns="65023"/>
              <a:lstStyle>
                <a:lvl1pPr marL="487363" indent="-4873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 3" pitchFamily="18" charset="2"/>
                  <a:buChar char=""/>
                  <a:defRPr sz="2800" b="1" spc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55688" indent="-4048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2800" spc="0">
                    <a:solidFill>
                      <a:schemeClr val="tx1"/>
                    </a:solidFill>
                    <a:latin typeface="+mn-lt"/>
                  </a:defRPr>
                </a:lvl2pPr>
                <a:lvl3pPr marL="1624013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spc="0">
                    <a:solidFill>
                      <a:schemeClr val="tx1"/>
                    </a:solidFill>
                    <a:latin typeface="+mn-lt"/>
                  </a:defRPr>
                </a:lvl3pPr>
                <a:lvl4pPr marL="2274888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spc="0">
                    <a:solidFill>
                      <a:schemeClr val="tx1"/>
                    </a:solidFill>
                    <a:latin typeface="+mn-lt"/>
                  </a:defRPr>
                </a:lvl4pPr>
                <a:lvl5pPr marL="2925763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 spc="0">
                    <a:solidFill>
                      <a:schemeClr val="tx1"/>
                    </a:solidFill>
                    <a:latin typeface="+mn-lt"/>
                  </a:defRPr>
                </a:lvl5pPr>
                <a:lvl6pPr marL="357626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6pPr>
                <a:lvl7pPr marL="422649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7pPr>
                <a:lvl8pPr marL="487672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8pPr>
                <a:lvl9pPr marL="552695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t traces in a loop body, loops n times,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:r>
                  <a:rPr lang="en-GB" dirty="0">
                    <a:latin typeface="Eurostile" panose="020B0504020202050204" pitchFamily="34" charset="0"/>
                  </a:rPr>
                  <a:t>d binary decisions before or after the loop: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smtClean="0">
                            <a:latin typeface="Cambria Math"/>
                          </a:rPr>
                          <m:t>𝑑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nary>
                      <m:naryPr>
                        <m:chr m:val="∑"/>
                        <m:ctrlPr>
                          <a:rPr lang="en-GB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𝑙𝑜𝑜𝑝𝑠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GB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GB" dirty="0">
                    <a:latin typeface="Eurostile" panose="020B0504020202050204" pitchFamily="34" charset="0"/>
                  </a:rPr>
                  <a:t> traces to examine.</a:t>
                </a:r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GB" kern="0" dirty="0"/>
                  <a:t>Incremental search: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kern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nary>
                      <m:naryPr>
                        <m:chr m:val="∑"/>
                        <m:ctrlPr>
                          <a:rPr lang="en-GB" i="1" kern="0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 kern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30</m:t>
                        </m:r>
                      </m:sup>
                      <m:e>
                        <m:sSup>
                          <m:sSupPr>
                            <m:ctrlPr>
                              <a:rPr lang="en-GB" i="1" kern="0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de-DE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DE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  <m:r>
                      <a:rPr lang="de-DE" b="0" i="0" kern="0" smtClean="0">
                        <a:latin typeface="Cambria Math" panose="02040503050406030204" pitchFamily="18" charset="0"/>
                      </a:rPr>
                      <m:t>=17.179.869.176</m:t>
                    </m:r>
                  </m:oMath>
                </a14:m>
                <a:endParaRPr lang="de-DE" b="0" kern="0" dirty="0"/>
              </a:p>
              <a:p>
                <a:pPr lvl="1"/>
                <a:r>
                  <a:rPr lang="en-GB" kern="0" dirty="0"/>
                  <a:t>Exactly 30 iterations: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kern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30</m:t>
                        </m:r>
                      </m:sup>
                    </m:sSup>
                    <m:r>
                      <a:rPr lang="de-DE" b="0" i="0" kern="0" smtClean="0">
                        <a:latin typeface="Cambria Math" panose="02040503050406030204" pitchFamily="18" charset="0"/>
                      </a:rPr>
                      <m:t>=8.589.934.592</m:t>
                    </m:r>
                  </m:oMath>
                </a14:m>
                <a:endParaRPr lang="de-DE" b="0" kern="0" dirty="0"/>
              </a:p>
              <a:p>
                <a:pPr lvl="1"/>
                <a:r>
                  <a:rPr lang="de-DE" b="0" kern="0" dirty="0"/>
                  <a:t>In </a:t>
                </a:r>
                <a:r>
                  <a:rPr lang="de-DE" b="0" kern="0" dirty="0" err="1"/>
                  <a:t>general</a:t>
                </a:r>
                <a:r>
                  <a:rPr lang="de-DE" kern="0" dirty="0"/>
                  <a:t>: </a:t>
                </a:r>
                <a:r>
                  <a:rPr lang="de-DE" kern="0" dirty="0" err="1"/>
                  <a:t>Factor</a:t>
                </a:r>
                <a:r>
                  <a:rPr lang="de-DE" kern="0" dirty="0"/>
                  <a:t> </a:t>
                </a:r>
                <a:r>
                  <a:rPr lang="de-DE" dirty="0"/>
                  <a:t>𝒪(</a:t>
                </a:r>
                <a:r>
                  <a:rPr lang="de-DE" kern="0" dirty="0"/>
                  <a:t>t)</a:t>
                </a:r>
                <a:endParaRPr lang="de-DE" b="0" kern="0" dirty="0"/>
              </a:p>
              <a:p>
                <a:pPr lvl="1"/>
                <a:endParaRPr lang="de-DE" b="0" kern="0" dirty="0">
                  <a:latin typeface="Eurostile" panose="020B0504020202050204" pitchFamily="34" charset="0"/>
                </a:endParaRPr>
              </a:p>
              <a:p>
                <a:pPr lvl="1"/>
                <a:endParaRPr lang="en-GB" kern="0" dirty="0">
                  <a:latin typeface="Eurostile" panose="020B0504020202050204" pitchFamily="34" charset="0"/>
                </a:endParaRPr>
              </a:p>
              <a:p>
                <a:pPr lvl="1"/>
                <a:endParaRPr lang="en-GB" kern="0" dirty="0">
                  <a:latin typeface="Eurostile" panose="020B0504020202050204" pitchFamily="34" charset="0"/>
                </a:endParaRPr>
              </a:p>
              <a:p>
                <a:pPr marL="650875" lvl="1" indent="0">
                  <a:buNone/>
                </a:pPr>
                <a:endParaRPr lang="en-GB" kern="0" dirty="0">
                  <a:latin typeface="Eurostile" panose="020B0504020202050204" pitchFamily="34" charset="0"/>
                </a:endParaRPr>
              </a:p>
            </p:txBody>
          </p:sp>
        </mc:Choice>
        <mc:Fallback xmlns="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1EEE5FE-8CE8-4498-969E-B38271E23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" y="1372730"/>
                <a:ext cx="12029440" cy="7301653"/>
              </a:xfrm>
              <a:prstGeom prst="rect">
                <a:avLst/>
              </a:prstGeom>
              <a:blipFill rotWithShape="1">
                <a:blip r:embed="rId3"/>
                <a:stretch>
                  <a:fillRect t="-501" b="-3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091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Other </a:t>
            </a:r>
            <a:r>
              <a:rPr lang="en-GB" dirty="0" smtClean="0">
                <a:latin typeface="Eurostile" panose="020B0504020202050204" pitchFamily="34" charset="0"/>
              </a:rPr>
              <a:t>Problems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dirty="0" smtClean="0">
                <a:latin typeface="Eurostile" panose="020B0504020202050204" pitchFamily="34" charset="0"/>
              </a:rPr>
              <a:t>C Type Inference needed</a:t>
            </a:r>
          </a:p>
          <a:p>
            <a:pPr lvl="1"/>
            <a:r>
              <a:rPr lang="en-GB" dirty="0" smtClean="0">
                <a:latin typeface="Eurostile" panose="020B0504020202050204" pitchFamily="34" charset="0"/>
              </a:rPr>
              <a:t>Handling </a:t>
            </a:r>
            <a:r>
              <a:rPr lang="en-GB" dirty="0">
                <a:latin typeface="Eurostile" panose="020B0504020202050204" pitchFamily="34" charset="0"/>
              </a:rPr>
              <a:t>of (nested) </a:t>
            </a:r>
            <a:r>
              <a:rPr lang="en-GB" dirty="0" smtClean="0">
                <a:latin typeface="Eurostile" panose="020B0504020202050204" pitchFamily="34" charset="0"/>
              </a:rPr>
              <a:t>Function Calls</a:t>
            </a:r>
            <a:endParaRPr lang="en-GB" dirty="0">
              <a:latin typeface="Eurostile" panose="020B0504020202050204" pitchFamily="34" charset="0"/>
            </a:endParaRP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Handling of</a:t>
            </a:r>
            <a:r>
              <a:rPr lang="en-GB" dirty="0">
                <a:latin typeface="Eurostile" panose="020B0504020202050204" pitchFamily="34" charset="0"/>
              </a:rPr>
              <a:t> </a:t>
            </a:r>
            <a:r>
              <a:rPr lang="en-GB" dirty="0" smtClean="0">
                <a:latin typeface="Eurostile" panose="020B0504020202050204" pitchFamily="34" charset="0"/>
              </a:rPr>
              <a:t>Variable Shadowing </a:t>
            </a:r>
            <a:r>
              <a:rPr lang="en-GB" dirty="0">
                <a:latin typeface="Eurostile" panose="020B0504020202050204" pitchFamily="34" charset="0"/>
              </a:rPr>
              <a:t>(i.e. </a:t>
            </a:r>
            <a:r>
              <a:rPr lang="en-GB" dirty="0" smtClean="0">
                <a:latin typeface="Eurostile" panose="020B0504020202050204" pitchFamily="34" charset="0"/>
              </a:rPr>
              <a:t>Renaming</a:t>
            </a:r>
            <a:r>
              <a:rPr lang="en-GB" dirty="0">
                <a:latin typeface="Eurostile" panose="020B0504020202050204" pitchFamily="34" charset="0"/>
              </a:rPr>
              <a:t>)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Handling of </a:t>
            </a:r>
            <a:r>
              <a:rPr lang="en-GB" dirty="0" smtClean="0">
                <a:latin typeface="Eurostile" panose="020B0504020202050204" pitchFamily="34" charset="0"/>
              </a:rPr>
              <a:t>Loops</a:t>
            </a:r>
          </a:p>
          <a:p>
            <a:pPr lvl="1"/>
            <a:r>
              <a:rPr lang="en-GB" dirty="0" smtClean="0">
                <a:latin typeface="Eurostile" panose="020B0504020202050204" pitchFamily="34" charset="0"/>
              </a:rPr>
              <a:t>Handling </a:t>
            </a:r>
            <a:r>
              <a:rPr lang="en-GB" dirty="0">
                <a:latin typeface="Eurostile" panose="020B0504020202050204" pitchFamily="34" charset="0"/>
              </a:rPr>
              <a:t>of </a:t>
            </a:r>
            <a:r>
              <a:rPr lang="en-GB" dirty="0" smtClean="0">
                <a:latin typeface="Eurostile" panose="020B0504020202050204" pitchFamily="34" charset="0"/>
              </a:rPr>
              <a:t>Structures, Unions, Pointers (Normalization</a:t>
            </a:r>
            <a:r>
              <a:rPr lang="en-GB" dirty="0" smtClean="0">
                <a:latin typeface="Eurostile" panose="020B0504020202050204" pitchFamily="34" charset="0"/>
              </a:rPr>
              <a:t>)</a:t>
            </a:r>
            <a:endParaRPr lang="en-GB" dirty="0" smtClean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327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 panose="020B0504020202050204" pitchFamily="34" charset="0"/>
              </a:rPr>
              <a:t>An Example Test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AutoShape 2" descr="https://www.decorado.de/out/pictures/master/product/1/bonbon-1070670030118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4468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The Challenge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 dirty="0">
                <a:latin typeface="Eurostile" panose="020B0504020202050204" pitchFamily="34" charset="0"/>
              </a:rPr>
              <a:t>Library Qualification: ISO26262 demands</a:t>
            </a:r>
            <a:br>
              <a:rPr lang="en-GB" b="0" dirty="0">
                <a:latin typeface="Eurostile" panose="020B0504020202050204" pitchFamily="34" charset="0"/>
              </a:rPr>
            </a:br>
            <a:r>
              <a:rPr lang="en-GB" b="1" dirty="0">
                <a:solidFill>
                  <a:srgbClr val="FF0000"/>
                </a:solidFill>
                <a:latin typeface="Eurostile" panose="020B0504020202050204" pitchFamily="34" charset="0"/>
              </a:rPr>
              <a:t>100% MC/DC Source Code Coverage</a:t>
            </a:r>
            <a:br>
              <a:rPr lang="en-GB" b="1" dirty="0">
                <a:solidFill>
                  <a:srgbClr val="FF0000"/>
                </a:solidFill>
                <a:latin typeface="Eurostile" panose="020B0504020202050204" pitchFamily="34" charset="0"/>
              </a:rPr>
            </a:br>
            <a:r>
              <a:rPr lang="en-GB" b="0" dirty="0">
                <a:latin typeface="Eurostile" panose="020B0504020202050204" pitchFamily="34" charset="0"/>
              </a:rPr>
              <a:t>for ASIL D !</a:t>
            </a:r>
          </a:p>
          <a:p>
            <a:pPr lvl="1"/>
            <a:endParaRPr lang="en-GB" b="0" dirty="0">
              <a:latin typeface="Eurostile" panose="020B0504020202050204" pitchFamily="34" charset="0"/>
            </a:endParaRP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Given: C Source Code of a </a:t>
            </a:r>
            <a:r>
              <a:rPr lang="en-GB" dirty="0">
                <a:latin typeface="Eurostile" panose="020B0504020202050204" pitchFamily="34" charset="0"/>
              </a:rPr>
              <a:t>F</a:t>
            </a:r>
            <a:r>
              <a:rPr lang="en-GB" b="0" dirty="0" smtClean="0">
                <a:latin typeface="Eurostile" panose="020B0504020202050204" pitchFamily="34" charset="0"/>
              </a:rPr>
              <a:t>unction</a:t>
            </a: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Needed: All function arguments (=“test vectors</a:t>
            </a:r>
            <a:r>
              <a:rPr lang="en-GB" b="0" dirty="0" smtClean="0">
                <a:latin typeface="Eurostile" panose="020B0504020202050204" pitchFamily="34" charset="0"/>
              </a:rPr>
              <a:t>”)</a:t>
            </a:r>
            <a:r>
              <a:rPr lang="en-GB" dirty="0">
                <a:latin typeface="Eurostile" panose="020B0504020202050204" pitchFamily="34" charset="0"/>
              </a:rPr>
              <a:t/>
            </a:r>
            <a:br>
              <a:rPr lang="en-GB" dirty="0">
                <a:latin typeface="Eurostile" panose="020B0504020202050204" pitchFamily="34" charset="0"/>
              </a:rPr>
            </a:br>
            <a:r>
              <a:rPr lang="en-GB" dirty="0">
                <a:latin typeface="Eurostile" panose="020B0504020202050204" pitchFamily="34" charset="0"/>
              </a:rPr>
              <a:t>⇒ </a:t>
            </a:r>
            <a:r>
              <a:rPr lang="en-GB" dirty="0" smtClean="0">
                <a:latin typeface="Eurostile" panose="020B0504020202050204" pitchFamily="34" charset="0"/>
              </a:rPr>
              <a:t>Test Suite’s </a:t>
            </a:r>
            <a:r>
              <a:rPr lang="en-GB" b="0" dirty="0" smtClean="0">
                <a:latin typeface="Eurostile" panose="020B0504020202050204" pitchFamily="34" charset="0"/>
              </a:rPr>
              <a:t>MC/DC coverage = 100%</a:t>
            </a:r>
            <a:endParaRPr lang="en-GB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08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Running a Test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xmlns="" id="{EC743827-FD3C-4B9B-86A7-E24D74EC74A9}"/>
              </a:ext>
            </a:extLst>
          </p:cNvPr>
          <p:cNvSpPr txBox="1"/>
          <p:nvPr/>
        </p:nvSpPr>
        <p:spPr>
          <a:xfrm>
            <a:off x="442799" y="1184598"/>
            <a:ext cx="7223129" cy="7848302"/>
          </a:xfrm>
          <a:prstGeom prst="rect">
            <a:avLst/>
          </a:prstGeom>
          <a:solidFill>
            <a:srgbClr val="C2E49C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1: int f(int x,int y)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2:   int a = 0;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3:   switch(x)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4:       case 1: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5:           a = a+1;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6:           a = a+0;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7:           break;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8:           a = a+1;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9:       case 2: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10:           if(y&gt;0)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11:             a=a+20;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12:             switch(y)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13:                 case 0 : a=a;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14:                 case 1 : a=a+100;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15:                 case 2 : a=a+50;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16:                          break;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17:                 default: a=a+1000; } }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18:           else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19:               for(int i=0;i&lt;3;i++)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20:                   if(i&gt;=2) break;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21:                   a++; }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22:               a++;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23:               break; }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24:           a = a + 3;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25:     case 3: a = a + 4;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26:             break; }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27: a++;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28: return a; }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xmlns="" id="{CC5A6C90-1CA5-48D3-93DA-FD018848F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5928" y="1372730"/>
            <a:ext cx="4851192" cy="7301653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endParaRPr lang="en-GB" dirty="0" smtClean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r>
              <a:rPr lang="en-GB" dirty="0" smtClean="0">
                <a:latin typeface="Eurostile" panose="020B0504020202050204" pitchFamily="34" charset="0"/>
              </a:rPr>
              <a:t>Part </a:t>
            </a:r>
            <a:r>
              <a:rPr lang="en-GB" dirty="0">
                <a:latin typeface="Eurostile" panose="020B0504020202050204" pitchFamily="34" charset="0"/>
              </a:rPr>
              <a:t>of </a:t>
            </a:r>
            <a:r>
              <a:rPr lang="en-GB" dirty="0" smtClean="0">
                <a:latin typeface="Eurostile" panose="020B0504020202050204" pitchFamily="34" charset="0"/>
              </a:rPr>
              <a:t>incomplete Test </a:t>
            </a:r>
            <a:r>
              <a:rPr lang="en-GB" dirty="0">
                <a:latin typeface="Eurostile" panose="020B0504020202050204" pitchFamily="34" charset="0"/>
              </a:rPr>
              <a:t>Suite.</a:t>
            </a:r>
          </a:p>
          <a:p>
            <a:pPr marL="650875" lvl="1" indent="0">
              <a:buNone/>
            </a:pPr>
            <a:endParaRPr lang="en-GB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r>
              <a:rPr lang="en-GB" dirty="0">
                <a:latin typeface="Eurostile" panose="020B0504020202050204" pitchFamily="34" charset="0"/>
              </a:rPr>
              <a:t>Quiz:</a:t>
            </a:r>
            <a:br>
              <a:rPr lang="en-GB" dirty="0">
                <a:latin typeface="Eurostile" panose="020B0504020202050204" pitchFamily="34" charset="0"/>
              </a:rPr>
            </a:br>
            <a:r>
              <a:rPr lang="en-GB" dirty="0">
                <a:latin typeface="Eurostile" panose="020B0504020202050204" pitchFamily="34" charset="0"/>
              </a:rPr>
              <a:t>Find all dead </a:t>
            </a:r>
            <a:r>
              <a:rPr lang="en-GB" u="sng" dirty="0">
                <a:latin typeface="Eurostile" panose="020B0504020202050204" pitchFamily="34" charset="0"/>
              </a:rPr>
              <a:t>branches</a:t>
            </a:r>
            <a:r>
              <a:rPr lang="en-GB" dirty="0">
                <a:latin typeface="Eurostile" panose="020B0504020202050204" pitchFamily="34" charset="0"/>
              </a:rPr>
              <a:t>!</a:t>
            </a:r>
          </a:p>
          <a:p>
            <a:pPr marL="650875" lvl="1" indent="0">
              <a:buNone/>
            </a:pPr>
            <a:endParaRPr lang="en-GB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r>
              <a:rPr lang="en-GB" dirty="0">
                <a:latin typeface="Eurostile" panose="020B0504020202050204" pitchFamily="34" charset="0"/>
              </a:rPr>
              <a:t>Run analysis and show </a:t>
            </a:r>
            <a:r>
              <a:rPr lang="en-GB" dirty="0" smtClean="0">
                <a:latin typeface="Eurostile" panose="020B0504020202050204" pitchFamily="34" charset="0"/>
              </a:rPr>
              <a:t>results.</a:t>
            </a:r>
          </a:p>
          <a:p>
            <a:pPr marL="650875" lvl="1" indent="0">
              <a:buNone/>
            </a:pPr>
            <a:endParaRPr lang="en-GB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r>
              <a:rPr lang="en-GB" dirty="0" smtClean="0">
                <a:latin typeface="Eurostile" panose="020B0504020202050204" pitchFamily="34" charset="0"/>
              </a:rPr>
              <a:t>Complete Test Suite?!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AutoShape 2" descr="decorado | Bonbon mit Schleife, | für Ihre Dekor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AutoShape 4" descr="decorado | Bonbon mit Schleife, | für Ihre Dekorat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decorado | Bonbon mit Schleife, | für Ihre Dekorati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9644" y="-1"/>
            <a:ext cx="1405696" cy="1940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46479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 panose="020B0504020202050204" pitchFamily="34" charset="0"/>
              </a:rPr>
              <a:t>Pragmas and Debugging Facilities</a:t>
            </a:r>
            <a:endParaRPr lang="en-GB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8536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Solver Pragma Function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dirty="0" err="1">
                <a:latin typeface="Eurostile" panose="020B0504020202050204" pitchFamily="34" charset="0"/>
              </a:rPr>
              <a:t>solver_pragma</a:t>
            </a:r>
            <a:r>
              <a:rPr lang="en-GB" dirty="0">
                <a:latin typeface="Eurostile" panose="020B0504020202050204" pitchFamily="34" charset="0"/>
              </a:rPr>
              <a:t>(…) :</a:t>
            </a:r>
          </a:p>
          <a:p>
            <a:pPr marL="650875" lvl="1" indent="0">
              <a:buNone/>
            </a:pPr>
            <a:r>
              <a:rPr lang="en-GB" dirty="0">
                <a:latin typeface="Eurostile" panose="020B0504020202050204" pitchFamily="34" charset="0"/>
              </a:rPr>
              <a:t/>
            </a:r>
            <a:br>
              <a:rPr lang="en-GB" dirty="0">
                <a:latin typeface="Eurostile" panose="020B0504020202050204" pitchFamily="34" charset="0"/>
              </a:rPr>
            </a:br>
            <a:r>
              <a:rPr lang="en-GB" b="0" dirty="0">
                <a:latin typeface="Eurostile" panose="020B0504020202050204" pitchFamily="34" charset="0"/>
              </a:rPr>
              <a:t>→ </a:t>
            </a:r>
            <a:r>
              <a:rPr lang="en-GB" dirty="0">
                <a:latin typeface="Eurostile" panose="020B0504020202050204" pitchFamily="34" charset="0"/>
              </a:rPr>
              <a:t>Only follow one path at a time</a:t>
            </a:r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xmlns="" id="{83907077-F59D-4F09-BC94-F09B2E850B0C}"/>
              </a:ext>
            </a:extLst>
          </p:cNvPr>
          <p:cNvSpPr txBox="1"/>
          <p:nvPr/>
        </p:nvSpPr>
        <p:spPr>
          <a:xfrm>
            <a:off x="4009681" y="5356568"/>
            <a:ext cx="3608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err="1"/>
              <a:t>if</a:t>
            </a:r>
            <a:r>
              <a:rPr lang="de-DE"/>
              <a:t> (solver_pragma(2,3) &amp;&amp;</a:t>
            </a:r>
            <a:r>
              <a:rPr lang="de-DE">
                <a:solidFill>
                  <a:srgbClr val="FF0000"/>
                </a:solidFill>
              </a:rPr>
              <a:t> </a:t>
            </a:r>
            <a:r>
              <a:rPr lang="de-DE"/>
              <a:t>A) then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xmlns="" id="{E82D1971-6110-4F51-A146-4DD43C5EC1AE}"/>
              </a:ext>
            </a:extLst>
          </p:cNvPr>
          <p:cNvSpPr txBox="1"/>
          <p:nvPr/>
        </p:nvSpPr>
        <p:spPr>
          <a:xfrm>
            <a:off x="10441542" y="530839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…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xmlns="" id="{42E6D1E8-70DF-48F6-87F1-7BB0C05C7DF7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5814054" y="4492653"/>
            <a:ext cx="2551703" cy="863915"/>
          </a:xfrm>
          <a:prstGeom prst="straightConnector1">
            <a:avLst/>
          </a:prstGeom>
          <a:ln w="63500">
            <a:solidFill>
              <a:srgbClr val="0070C0"/>
            </a:solidFill>
            <a:headEnd type="oval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xmlns="" id="{F3960004-F900-4EA5-8FA2-F6A74BE0975B}"/>
              </a:ext>
            </a:extLst>
          </p:cNvPr>
          <p:cNvCxnSpPr>
            <a:cxnSpLocks/>
          </p:cNvCxnSpPr>
          <p:nvPr/>
        </p:nvCxnSpPr>
        <p:spPr>
          <a:xfrm>
            <a:off x="8365757" y="4492653"/>
            <a:ext cx="2389332" cy="81574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xmlns="" id="{9305D79F-EB8B-480F-9B51-7E49B6E42EE1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2301892" y="5725900"/>
            <a:ext cx="3512162" cy="100678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xmlns="" id="{9262D931-0D5E-4C70-99F0-84063753D4F6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5814054" y="5725900"/>
            <a:ext cx="0" cy="107822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xmlns="" id="{A886DA1D-F094-49F1-A115-B75C663546CC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5814054" y="5725900"/>
            <a:ext cx="2551704" cy="978964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xmlns="" id="{8EB96DDD-7731-4CD3-BBE5-458A7DF4B02C}"/>
              </a:ext>
            </a:extLst>
          </p:cNvPr>
          <p:cNvSpPr txBox="1"/>
          <p:nvPr/>
        </p:nvSpPr>
        <p:spPr>
          <a:xfrm>
            <a:off x="6871383" y="456219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xmlns="" id="{6AC0C78E-49B8-4A88-B39E-0EF6C9F49F9A}"/>
              </a:ext>
            </a:extLst>
          </p:cNvPr>
          <p:cNvSpPr txBox="1"/>
          <p:nvPr/>
        </p:nvSpPr>
        <p:spPr>
          <a:xfrm>
            <a:off x="9560423" y="458605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xmlns="" id="{ECB8638A-F45A-4107-B698-6E60423D993C}"/>
              </a:ext>
            </a:extLst>
          </p:cNvPr>
          <p:cNvSpPr txBox="1"/>
          <p:nvPr/>
        </p:nvSpPr>
        <p:spPr>
          <a:xfrm>
            <a:off x="4640194" y="600301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xmlns="" id="{55C5148C-0C9E-4020-9BB3-E05C31859A2D}"/>
              </a:ext>
            </a:extLst>
          </p:cNvPr>
          <p:cNvSpPr txBox="1"/>
          <p:nvPr/>
        </p:nvSpPr>
        <p:spPr>
          <a:xfrm>
            <a:off x="5819648" y="6143404"/>
            <a:ext cx="298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xmlns="" id="{835C3738-33D7-4AE7-AE42-44BA5CE50FC0}"/>
              </a:ext>
            </a:extLst>
          </p:cNvPr>
          <p:cNvSpPr txBox="1"/>
          <p:nvPr/>
        </p:nvSpPr>
        <p:spPr>
          <a:xfrm>
            <a:off x="7127736" y="592049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3</a:t>
            </a: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xmlns="" id="{D9FE6FEC-72F1-46B8-8772-389F6B43055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814054" y="5725900"/>
            <a:ext cx="0" cy="1006782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xmlns="" id="{1367DC82-0EEF-4969-BD9E-3BDFF4794F38}"/>
              </a:ext>
            </a:extLst>
          </p:cNvPr>
          <p:cNvSpPr txBox="1"/>
          <p:nvPr/>
        </p:nvSpPr>
        <p:spPr>
          <a:xfrm>
            <a:off x="5355273" y="6121547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>
                <a:solidFill>
                  <a:srgbClr val="FF0000"/>
                </a:solidFill>
              </a:rPr>
              <a:t>1st</a:t>
            </a:r>
            <a:endParaRPr lang="de-DE" sz="1600" dirty="0">
              <a:solidFill>
                <a:srgbClr val="FF0000"/>
              </a:solidFill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xmlns="" id="{4D3B273B-53D1-4366-A516-F98A6201E4A9}"/>
              </a:ext>
            </a:extLst>
          </p:cNvPr>
          <p:cNvSpPr txBox="1"/>
          <p:nvPr/>
        </p:nvSpPr>
        <p:spPr>
          <a:xfrm>
            <a:off x="6598874" y="6169421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>
                <a:solidFill>
                  <a:srgbClr val="FF0000"/>
                </a:solidFill>
              </a:rPr>
              <a:t>2nd</a:t>
            </a:r>
            <a:endParaRPr lang="de-DE" sz="1600" dirty="0">
              <a:solidFill>
                <a:srgbClr val="FF0000"/>
              </a:solidFill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xmlns="" id="{8B53A55B-7BD6-461A-A1DD-ACCD1B829D76}"/>
              </a:ext>
            </a:extLst>
          </p:cNvPr>
          <p:cNvSpPr txBox="1"/>
          <p:nvPr/>
        </p:nvSpPr>
        <p:spPr>
          <a:xfrm>
            <a:off x="8158007" y="68114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…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xmlns="" id="{2EA4999B-408C-466E-B87D-75D6DABE3393}"/>
              </a:ext>
            </a:extLst>
          </p:cNvPr>
          <p:cNvSpPr txBox="1"/>
          <p:nvPr/>
        </p:nvSpPr>
        <p:spPr>
          <a:xfrm>
            <a:off x="5632971" y="6799143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…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xmlns="" id="{1A7E9B65-1524-4001-AB28-CCD5332C9A9C}"/>
              </a:ext>
            </a:extLst>
          </p:cNvPr>
          <p:cNvSpPr txBox="1"/>
          <p:nvPr/>
        </p:nvSpPr>
        <p:spPr>
          <a:xfrm>
            <a:off x="1933383" y="6782480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…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xmlns="" id="{6ECE2F37-B4CF-4849-AAD2-570E1151D66F}"/>
              </a:ext>
            </a:extLst>
          </p:cNvPr>
          <p:cNvSpPr/>
          <p:nvPr/>
        </p:nvSpPr>
        <p:spPr>
          <a:xfrm>
            <a:off x="1203441" y="1413212"/>
            <a:ext cx="3168143" cy="438211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xmlns="" id="{AE36442D-8F83-47B0-B6BF-94C31CD215E9}"/>
              </a:ext>
            </a:extLst>
          </p:cNvPr>
          <p:cNvSpPr/>
          <p:nvPr/>
        </p:nvSpPr>
        <p:spPr>
          <a:xfrm>
            <a:off x="4353701" y="5423100"/>
            <a:ext cx="1984470" cy="280943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1076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Solver </a:t>
            </a:r>
            <a:r>
              <a:rPr lang="en-GB" dirty="0" smtClean="0">
                <a:latin typeface="Eurostile" panose="020B0504020202050204" pitchFamily="34" charset="0"/>
              </a:rPr>
              <a:t>Pragma for Loops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b="0">
                <a:latin typeface="Eurostile" panose="020B0504020202050204" pitchFamily="34" charset="0"/>
              </a:rPr>
              <a:t>solver_pragma ( i</a:t>
            </a:r>
            <a:r>
              <a:rPr lang="en-GB" sz="1800" b="0">
                <a:latin typeface="Eurostile" panose="020B0504020202050204" pitchFamily="34" charset="0"/>
              </a:rPr>
              <a:t>1</a:t>
            </a:r>
            <a:r>
              <a:rPr lang="en-GB" b="0">
                <a:latin typeface="Eurostile" panose="020B0504020202050204" pitchFamily="34" charset="0"/>
              </a:rPr>
              <a:t> , i</a:t>
            </a:r>
            <a:r>
              <a:rPr lang="en-GB" sz="1800" b="0">
                <a:latin typeface="Eurostile" panose="020B0504020202050204" pitchFamily="34" charset="0"/>
              </a:rPr>
              <a:t>2</a:t>
            </a:r>
            <a:r>
              <a:rPr lang="en-GB" b="0">
                <a:latin typeface="Eurostile" panose="020B0504020202050204" pitchFamily="34" charset="0"/>
              </a:rPr>
              <a:t> , … ) in loop condition:</a:t>
            </a:r>
          </a:p>
          <a:p>
            <a:pPr marL="650875" lvl="1" indent="0">
              <a:buNone/>
            </a:pPr>
            <a:r>
              <a:rPr lang="en-GB" b="0">
                <a:latin typeface="Eurostile" panose="020B0504020202050204" pitchFamily="34" charset="0"/>
              </a:rPr>
              <a:t/>
            </a:r>
            <a:br>
              <a:rPr lang="en-GB" b="0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→ Unroll loop  i</a:t>
            </a:r>
            <a:r>
              <a:rPr lang="en-GB" sz="1800" b="0">
                <a:latin typeface="Eurostile" panose="020B0504020202050204" pitchFamily="34" charset="0"/>
              </a:rPr>
              <a:t>1</a:t>
            </a:r>
            <a:r>
              <a:rPr lang="en-GB" b="0">
                <a:latin typeface="Eurostile" panose="020B0504020202050204" pitchFamily="34" charset="0"/>
              </a:rPr>
              <a:t> , i</a:t>
            </a:r>
            <a:r>
              <a:rPr lang="en-GB" sz="1800" b="0">
                <a:latin typeface="Eurostile" panose="020B0504020202050204" pitchFamily="34" charset="0"/>
              </a:rPr>
              <a:t>2</a:t>
            </a:r>
            <a:r>
              <a:rPr lang="en-GB" b="0">
                <a:latin typeface="Eurostile" panose="020B0504020202050204" pitchFamily="34" charset="0"/>
              </a:rPr>
              <a:t> , … times only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xmlns="" id="{13327C3B-38DB-48F0-98D1-DBE5C369CFFA}"/>
              </a:ext>
            </a:extLst>
          </p:cNvPr>
          <p:cNvSpPr txBox="1"/>
          <p:nvPr/>
        </p:nvSpPr>
        <p:spPr>
          <a:xfrm>
            <a:off x="1216841" y="3694733"/>
            <a:ext cx="7189425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for(int i=0;solver_pragma(0,1,2) &amp;&amp; i&lt;(n%3);i++)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    if(arr[i]&gt;0) arr[i] *= 2;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    j += arr[i];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xmlns="" id="{EAD6E431-DAB4-4D8D-83CB-5AC48CFACBAA}"/>
              </a:ext>
            </a:extLst>
          </p:cNvPr>
          <p:cNvSpPr/>
          <p:nvPr/>
        </p:nvSpPr>
        <p:spPr>
          <a:xfrm>
            <a:off x="3055092" y="3694733"/>
            <a:ext cx="2762354" cy="316675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xmlns="" id="{C856717E-5C66-4FA1-B8DA-5B9651FF3CFD}"/>
              </a:ext>
            </a:extLst>
          </p:cNvPr>
          <p:cNvSpPr/>
          <p:nvPr/>
        </p:nvSpPr>
        <p:spPr>
          <a:xfrm>
            <a:off x="1216841" y="1455189"/>
            <a:ext cx="4695444" cy="398663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22485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Solver Pragma </a:t>
            </a:r>
            <a:r>
              <a:rPr lang="en-GB" dirty="0" smtClean="0">
                <a:latin typeface="Eurostile" panose="020B0504020202050204" pitchFamily="34" charset="0"/>
              </a:rPr>
              <a:t>Usage Example 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dirty="0" smtClean="0">
                <a:latin typeface="Eurostile" panose="020B0504020202050204" pitchFamily="34" charset="0"/>
              </a:rPr>
              <a:t>Can’t infer loop length in </a:t>
            </a:r>
            <a:r>
              <a:rPr lang="en-GB" dirty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</a:t>
            </a:r>
            <a:r>
              <a:rPr lang="en-GB" dirty="0" err="1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fpdiv_parts</a:t>
            </a:r>
            <a:endParaRPr lang="en-GB" dirty="0" smtClean="0">
              <a:latin typeface="Eurostile" panose="020B0504020202050204" pitchFamily="34" charset="0"/>
            </a:endParaRPr>
          </a:p>
          <a:p>
            <a:pPr lvl="1"/>
            <a:r>
              <a:rPr lang="en-GB" dirty="0" smtClean="0">
                <a:latin typeface="Eurostile" panose="020B0504020202050204" pitchFamily="34" charset="0"/>
              </a:rPr>
              <a:t>Heuristic: Fix most bits (guess!), just leave some free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4016820"/>
            <a:ext cx="12449463" cy="380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xmlns="" id="{EAD6E431-DAB4-4D8D-83CB-5AC48CFACBAA}"/>
              </a:ext>
            </a:extLst>
          </p:cNvPr>
          <p:cNvSpPr/>
          <p:nvPr/>
        </p:nvSpPr>
        <p:spPr>
          <a:xfrm>
            <a:off x="5112492" y="5038901"/>
            <a:ext cx="2513604" cy="316675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xmlns="" id="{EAD6E431-DAB4-4D8D-83CB-5AC48CFACBAA}"/>
              </a:ext>
            </a:extLst>
          </p:cNvPr>
          <p:cNvSpPr/>
          <p:nvPr/>
        </p:nvSpPr>
        <p:spPr>
          <a:xfrm>
            <a:off x="9593052" y="4721940"/>
            <a:ext cx="319044" cy="316675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xmlns="" id="{EAD6E431-DAB4-4D8D-83CB-5AC48CFACBAA}"/>
              </a:ext>
            </a:extLst>
          </p:cNvPr>
          <p:cNvSpPr/>
          <p:nvPr/>
        </p:nvSpPr>
        <p:spPr>
          <a:xfrm>
            <a:off x="5423388" y="4721938"/>
            <a:ext cx="319044" cy="316675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xmlns="" id="{9305D79F-EB8B-480F-9B51-7E49B6E42EE1}"/>
              </a:ext>
            </a:extLst>
          </p:cNvPr>
          <p:cNvCxnSpPr>
            <a:cxnSpLocks/>
          </p:cNvCxnSpPr>
          <p:nvPr/>
        </p:nvCxnSpPr>
        <p:spPr>
          <a:xfrm flipH="1">
            <a:off x="5582910" y="2414016"/>
            <a:ext cx="2948442" cy="2221992"/>
          </a:xfrm>
          <a:prstGeom prst="straightConnector1">
            <a:avLst/>
          </a:prstGeom>
          <a:ln w="25400">
            <a:solidFill>
              <a:srgbClr val="FFC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xmlns="" id="{9305D79F-EB8B-480F-9B51-7E49B6E42EE1}"/>
              </a:ext>
            </a:extLst>
          </p:cNvPr>
          <p:cNvCxnSpPr>
            <a:cxnSpLocks/>
          </p:cNvCxnSpPr>
          <p:nvPr/>
        </p:nvCxnSpPr>
        <p:spPr>
          <a:xfrm>
            <a:off x="9423823" y="2414016"/>
            <a:ext cx="328752" cy="2307924"/>
          </a:xfrm>
          <a:prstGeom prst="straightConnector1">
            <a:avLst/>
          </a:prstGeom>
          <a:ln w="25400">
            <a:solidFill>
              <a:srgbClr val="FFC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xmlns="" id="{9305D79F-EB8B-480F-9B51-7E49B6E42EE1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6369294" y="2414016"/>
            <a:ext cx="2646690" cy="2624885"/>
          </a:xfrm>
          <a:prstGeom prst="straightConnector1">
            <a:avLst/>
          </a:prstGeom>
          <a:ln w="25400">
            <a:solidFill>
              <a:srgbClr val="FFC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6415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Solver Find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xmlns="" id="{13327C3B-38DB-48F0-98D1-DBE5C369CFFA}"/>
              </a:ext>
            </a:extLst>
          </p:cNvPr>
          <p:cNvSpPr txBox="1"/>
          <p:nvPr/>
        </p:nvSpPr>
        <p:spPr>
          <a:xfrm>
            <a:off x="442800" y="1219720"/>
            <a:ext cx="8894619" cy="784830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FDint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px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xexp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Fval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(_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Fval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*)(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*)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px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-&gt;_Sh[1] &amp;</a:t>
            </a:r>
            <a:b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((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)(0x7fff &amp; ~((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)((1 &lt;&lt; 7) - 1))))) &gt;&gt; 7;</a:t>
            </a:r>
          </a:p>
          <a:p>
            <a:endParaRPr lang="de-DE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== ((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)((1 &lt;&lt; (15 - 7)) - 1)))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-&gt;_Sh[1] &amp; ((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)((1 &lt;&lt; 7) - 1))) == 0 &amp;&amp;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-&gt;_Sh[0] == 0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? 1 : 2);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-&gt;_Sh[1] &amp; ~((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)0x8000)) == 0 &amp;&amp;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-&gt;_Sh[0] == 0)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(0);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(0x7e + 16 + 7 + 1) -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xexp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&lt;= 0)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(0);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((16 + 7 + 1) &lt;=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-&gt;_Sh[1] &amp;= ((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)0x8000);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-&gt;_Sh[0] = 0;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solver_find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((-1));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endParaRPr lang="de-DE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mask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[] = {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0x0000, 0x0001, 0x0003, 0x0007,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0x000f, 0x001f, 0x003f, 0x007f,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0x00ff, 0x01ff, 0x03ff, 0x07ff,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0x0fff, 0x1fff, 0x3fff, 0x7fff};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size_t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[] = {0, 1};</a:t>
            </a:r>
          </a:p>
          <a:p>
            <a:endParaRPr lang="de-DE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mask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&amp; 0xf];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&gt;&gt;= 4;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&amp;=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]];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]] ^=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de-DE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(0 &lt;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|=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-&gt;_Sh[0],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-&gt;_Sh[0] = 0;</a:t>
            </a:r>
          </a:p>
          <a:p>
            <a:endParaRPr lang="de-DE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!= 0 ? (-1) : 0);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xmlns="" id="{EAD6E431-DAB4-4D8D-83CB-5AC48CFACBAA}"/>
              </a:ext>
            </a:extLst>
          </p:cNvPr>
          <p:cNvSpPr/>
          <p:nvPr/>
        </p:nvSpPr>
        <p:spPr>
          <a:xfrm>
            <a:off x="692623" y="4718463"/>
            <a:ext cx="1270289" cy="243682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90109" y="4718463"/>
            <a:ext cx="7563790" cy="758766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b="0">
                <a:latin typeface="Eurostile" panose="020B0504020202050204" pitchFamily="34" charset="0"/>
              </a:rPr>
              <a:t>Only consider traces with solver_find ()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xmlns="" id="{7284094B-A27E-4872-B5A5-7D906B6C799D}"/>
              </a:ext>
            </a:extLst>
          </p:cNvPr>
          <p:cNvCxnSpPr>
            <a:cxnSpLocks/>
          </p:cNvCxnSpPr>
          <p:nvPr/>
        </p:nvCxnSpPr>
        <p:spPr>
          <a:xfrm flipH="1" flipV="1">
            <a:off x="2048256" y="4840304"/>
            <a:ext cx="3390644" cy="12184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xmlns="" id="{F845F9E4-02FA-4307-9EB0-C45A89B0CDBD}"/>
              </a:ext>
            </a:extLst>
          </p:cNvPr>
          <p:cNvSpPr/>
          <p:nvPr/>
        </p:nvSpPr>
        <p:spPr>
          <a:xfrm>
            <a:off x="10020821" y="4840304"/>
            <a:ext cx="2215721" cy="332945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562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Solver Debug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b="0">
                <a:latin typeface="Eurostile" panose="020B0504020202050204" pitchFamily="34" charset="0"/>
              </a:rPr>
              <a:t>solver_debug(&lt;expr&gt;) :</a:t>
            </a:r>
          </a:p>
          <a:p>
            <a:pPr marL="650875" lvl="1" indent="0">
              <a:buNone/>
            </a:pPr>
            <a:r>
              <a:rPr lang="en-GB" b="0">
                <a:latin typeface="Eurostile" panose="020B0504020202050204" pitchFamily="34" charset="0"/>
              </a:rPr>
              <a:t/>
            </a:r>
            <a:br>
              <a:rPr lang="en-GB" b="0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→ “Model Level Debugging”:</a:t>
            </a:r>
            <a:br>
              <a:rPr lang="en-GB" b="0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     Print theoretical value of &lt;expr&gt; at this point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xmlns="" id="{13327C3B-38DB-48F0-98D1-DBE5C369CFFA}"/>
              </a:ext>
            </a:extLst>
          </p:cNvPr>
          <p:cNvSpPr txBox="1"/>
          <p:nvPr/>
        </p:nvSpPr>
        <p:spPr>
          <a:xfrm>
            <a:off x="487680" y="4486801"/>
            <a:ext cx="4405745" cy="34163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g(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x,int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y)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x;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(y&gt;0)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    {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solver_debug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(y);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1;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y=y-1;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    }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&lt;=1) {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=100; }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xmlns="" id="{EAD6E431-DAB4-4D8D-83CB-5AC48CFACBAA}"/>
              </a:ext>
            </a:extLst>
          </p:cNvPr>
          <p:cNvSpPr/>
          <p:nvPr/>
        </p:nvSpPr>
        <p:spPr>
          <a:xfrm>
            <a:off x="1589661" y="5878285"/>
            <a:ext cx="2334842" cy="316675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xmlns="" id="{D519575A-15A3-41CC-8516-794EAB7D3B91}"/>
              </a:ext>
            </a:extLst>
          </p:cNvPr>
          <p:cNvSpPr/>
          <p:nvPr/>
        </p:nvSpPr>
        <p:spPr>
          <a:xfrm>
            <a:off x="1203441" y="1412268"/>
            <a:ext cx="3689983" cy="438211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5794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latin typeface="Eurostile" panose="020B0504020202050204" pitchFamily="34" charset="0"/>
              </a:rPr>
              <a:t>QkitKnorrBremse</a:t>
            </a:r>
            <a:r>
              <a:rPr lang="en-GB" dirty="0" smtClean="0">
                <a:latin typeface="Eurostile" panose="020B0504020202050204" pitchFamily="34" charset="0"/>
              </a:rPr>
              <a:t> Experience</a:t>
            </a:r>
            <a:endParaRPr lang="en-GB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1388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 panose="020B0504020202050204" pitchFamily="34" charset="0"/>
              </a:rPr>
              <a:t>Project Workflow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572768"/>
            <a:ext cx="12029440" cy="7101615"/>
          </a:xfrm>
          <a:ln>
            <a:noFill/>
          </a:ln>
        </p:spPr>
        <p:txBody>
          <a:bodyPr/>
          <a:lstStyle/>
          <a:p>
            <a:pPr marL="82550" indent="0">
              <a:buNone/>
            </a:pPr>
            <a:r>
              <a:rPr lang="en-GB" b="0" dirty="0" smtClean="0">
                <a:latin typeface="Eurostile" panose="020B0504020202050204" pitchFamily="34" charset="0"/>
              </a:rPr>
              <a:t>… for Code Coverage Completion of a C Function’s Test Suite:</a:t>
            </a:r>
            <a:endParaRPr lang="en-GB" dirty="0">
              <a:latin typeface="Eurostile" panose="020B0504020202050204" pitchFamily="34" charset="0"/>
            </a:endParaRPr>
          </a:p>
          <a:p>
            <a:pPr marL="1165225" lvl="1" indent="-514350">
              <a:buFont typeface="+mj-lt"/>
              <a:buAutoNum type="arabicPeriod"/>
            </a:pPr>
            <a:endParaRPr lang="en-GB" b="0" dirty="0" smtClean="0">
              <a:latin typeface="Eurostile" panose="020B0504020202050204" pitchFamily="34" charset="0"/>
            </a:endParaRPr>
          </a:p>
          <a:p>
            <a:pPr marL="1165225" lvl="1" indent="-514350">
              <a:buFont typeface="+mj-lt"/>
              <a:buAutoNum type="arabicPeriod"/>
            </a:pPr>
            <a:endParaRPr lang="en-GB" dirty="0">
              <a:latin typeface="Eurostile" panose="020B0504020202050204" pitchFamily="34" charset="0"/>
            </a:endParaRPr>
          </a:p>
          <a:p>
            <a:pPr marL="1165225" lvl="1" indent="-514350">
              <a:buFont typeface="+mj-lt"/>
              <a:buAutoNum type="arabicPeriod"/>
            </a:pPr>
            <a:r>
              <a:rPr lang="en-GB" b="0" dirty="0" smtClean="0">
                <a:latin typeface="Eurostile" panose="020B0504020202050204" pitchFamily="34" charset="0"/>
              </a:rPr>
              <a:t>Wait </a:t>
            </a:r>
            <a:r>
              <a:rPr lang="en-GB" b="0" dirty="0">
                <a:latin typeface="Eurostile" panose="020B0504020202050204" pitchFamily="34" charset="0"/>
              </a:rPr>
              <a:t>for Ticket </a:t>
            </a:r>
            <a:r>
              <a:rPr lang="en-GB" b="0" dirty="0" smtClean="0">
                <a:latin typeface="Eurostile" panose="020B0504020202050204" pitchFamily="34" charset="0"/>
              </a:rPr>
              <a:t>Assignment (by Testers)</a:t>
            </a:r>
            <a:endParaRPr lang="en-GB" b="0" dirty="0">
              <a:latin typeface="Eurostile" panose="020B0504020202050204" pitchFamily="34" charset="0"/>
            </a:endParaRPr>
          </a:p>
          <a:p>
            <a:pPr marL="1165225" lvl="1" indent="-514350">
              <a:buFont typeface="+mj-lt"/>
              <a:buAutoNum type="arabicPeriod"/>
            </a:pPr>
            <a:r>
              <a:rPr lang="en-GB" b="0" dirty="0">
                <a:latin typeface="Eurostile" panose="020B0504020202050204" pitchFamily="34" charset="0"/>
              </a:rPr>
              <a:t>Extrac</a:t>
            </a:r>
            <a:r>
              <a:rPr lang="en-GB" dirty="0">
                <a:latin typeface="Eurostile" panose="020B0504020202050204" pitchFamily="34" charset="0"/>
              </a:rPr>
              <a:t>t Source Code Snippets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Manually insert annotations (if necessary or wanted)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Execute Analysis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Copy solutions.txt into Ticket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Add Solutions in </a:t>
            </a:r>
            <a:r>
              <a:rPr lang="en-GB" dirty="0" err="1">
                <a:latin typeface="Eurostile" panose="020B0504020202050204" pitchFamily="34" charset="0"/>
              </a:rPr>
              <a:t>ForeSee</a:t>
            </a:r>
            <a:r>
              <a:rPr lang="en-GB" dirty="0">
                <a:latin typeface="Eurostile" panose="020B0504020202050204" pitchFamily="34" charset="0"/>
              </a:rPr>
              <a:t> Test Case Model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Check Coverage Test Run for 100% </a:t>
            </a:r>
            <a:r>
              <a:rPr lang="en-GB" dirty="0" smtClean="0">
                <a:latin typeface="Eurostile" panose="020B0504020202050204" pitchFamily="34" charset="0"/>
              </a:rPr>
              <a:t>Coverage</a:t>
            </a:r>
          </a:p>
        </p:txBody>
      </p:sp>
    </p:spTree>
    <p:extLst>
      <p:ext uri="{BB962C8B-B14F-4D97-AF65-F5344CB8AC3E}">
        <p14:creationId xmlns:p14="http://schemas.microsoft.com/office/powerpoint/2010/main" val="33573554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Eurostile" panose="020B0504020202050204" pitchFamily="34" charset="0"/>
              </a:rPr>
              <a:t>QkitKnorrBremse</a:t>
            </a:r>
            <a:r>
              <a:rPr lang="en-GB" dirty="0">
                <a:latin typeface="Eurostile" panose="020B0504020202050204" pitchFamily="34" charset="0"/>
              </a:rPr>
              <a:t> </a:t>
            </a:r>
            <a:r>
              <a:rPr lang="en-GB" dirty="0" smtClean="0">
                <a:latin typeface="Eurostile" panose="020B0504020202050204" pitchFamily="34" charset="0"/>
              </a:rPr>
              <a:t>Experience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 dirty="0">
                <a:latin typeface="Eurostile" panose="020B0504020202050204" pitchFamily="34" charset="0"/>
              </a:rPr>
              <a:t>ASIL D Library Qualification (</a:t>
            </a:r>
            <a:r>
              <a:rPr lang="en-GB" b="0" dirty="0" err="1">
                <a:latin typeface="Eurostile" panose="020B0504020202050204" pitchFamily="34" charset="0"/>
              </a:rPr>
              <a:t>Dinkumware</a:t>
            </a:r>
            <a:r>
              <a:rPr lang="en-GB" b="0" dirty="0">
                <a:latin typeface="Eurostile" panose="020B0504020202050204" pitchFamily="34" charset="0"/>
              </a:rPr>
              <a:t> and </a:t>
            </a:r>
            <a:r>
              <a:rPr lang="en-GB" b="0" dirty="0" err="1">
                <a:latin typeface="Eurostile" panose="020B0504020202050204" pitchFamily="34" charset="0"/>
              </a:rPr>
              <a:t>libgcc</a:t>
            </a:r>
            <a:r>
              <a:rPr lang="en-GB" b="0" dirty="0">
                <a:latin typeface="Eurostile" panose="020B0504020202050204" pitchFamily="34" charset="0"/>
              </a:rPr>
              <a:t>)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Filling coverage gaps from </a:t>
            </a:r>
            <a:r>
              <a:rPr lang="en-GB" b="0" dirty="0" err="1">
                <a:latin typeface="Eurostile" panose="020B0504020202050204" pitchFamily="34" charset="0"/>
              </a:rPr>
              <a:t>ForeSEE</a:t>
            </a:r>
            <a:r>
              <a:rPr lang="en-GB" b="0" dirty="0">
                <a:latin typeface="Eurostile" panose="020B0504020202050204" pitchFamily="34" charset="0"/>
              </a:rPr>
              <a:t> tests</a:t>
            </a:r>
          </a:p>
          <a:p>
            <a:pPr lvl="1"/>
            <a:endParaRPr lang="en-GB" b="0" dirty="0">
              <a:latin typeface="Eurostile" panose="020B0504020202050204" pitchFamily="34" charset="0"/>
            </a:endParaRP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Found all solutions for</a:t>
            </a:r>
          </a:p>
          <a:p>
            <a:pPr lvl="2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ceilf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GB" b="0" dirty="0">
                <a:latin typeface="Courier New" panose="02070309020205020404" pitchFamily="49" charset="0"/>
                <a:cs typeface="Courier New" panose="02070309020205020404" pitchFamily="49" charset="0"/>
              </a:rPr>
              <a:t>__udiv6432</a:t>
            </a:r>
          </a:p>
          <a:p>
            <a:pPr lvl="2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fabsf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GB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roundf</a:t>
            </a:r>
            <a:endParaRPr lang="en-GB" b="0" dirty="0" smtClean="0">
              <a:latin typeface="Eurostile" panose="020B0504020202050204" pitchFamily="34" charset="0"/>
            </a:endParaRPr>
          </a:p>
          <a:p>
            <a:pPr lvl="1"/>
            <a:r>
              <a:rPr lang="en-GB" b="0" dirty="0" smtClean="0">
                <a:latin typeface="Eurostile" panose="020B0504020202050204" pitchFamily="34" charset="0"/>
              </a:rPr>
              <a:t>Delivered </a:t>
            </a:r>
            <a:r>
              <a:rPr lang="en-GB" b="0" dirty="0">
                <a:latin typeface="Eurostile" panose="020B0504020202050204" pitchFamily="34" charset="0"/>
              </a:rPr>
              <a:t>MC/DC coverage proof for ternary if’s in</a:t>
            </a:r>
          </a:p>
          <a:p>
            <a:pPr lvl="2"/>
            <a:r>
              <a:rPr lang="en-GB" b="0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GB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FDtest</a:t>
            </a:r>
            <a:endParaRPr lang="en-GB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Fminf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GB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sqrtf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dirty="0">
                <a:latin typeface="Eurostile" panose="020B0504020202050204" pitchFamily="34" charset="0"/>
              </a:rPr>
              <a:t> ? of ? traces could not be solved by Z3, because</a:t>
            </a:r>
          </a:p>
          <a:p>
            <a:pPr lvl="2"/>
            <a:r>
              <a:rPr lang="en-GB" dirty="0">
                <a:latin typeface="Eurostile" panose="020B0504020202050204" pitchFamily="34" charset="0"/>
              </a:rPr>
              <a:t>Formulae to the power of eight(!)</a:t>
            </a:r>
          </a:p>
          <a:p>
            <a:pPr lvl="2"/>
            <a:r>
              <a:rPr lang="en-GB" dirty="0">
                <a:latin typeface="Eurostile" panose="020B0504020202050204" pitchFamily="34" charset="0"/>
              </a:rPr>
              <a:t>Search space is vast… 20h on compute server</a:t>
            </a:r>
          </a:p>
          <a:p>
            <a:pPr lvl="2"/>
            <a:r>
              <a:rPr lang="en-GB" dirty="0">
                <a:latin typeface="Eurostile" panose="020B0504020202050204" pitchFamily="34" charset="0"/>
              </a:rPr>
              <a:t>Show solution.txt</a:t>
            </a:r>
          </a:p>
          <a:p>
            <a:pPr lvl="2"/>
            <a:endParaRPr lang="en-GB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002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xmlns="" id="{2352726F-0376-4753-879E-C8E8014DD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5555"/>
            <a:ext cx="13004800" cy="384661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 panose="020B0504020202050204" pitchFamily="34" charset="0"/>
              </a:rPr>
              <a:t>Challenge for You: _</a:t>
            </a:r>
            <a:r>
              <a:rPr lang="en-GB" dirty="0" err="1" smtClean="0">
                <a:latin typeface="Eurostile" panose="020B0504020202050204" pitchFamily="34" charset="0"/>
              </a:rPr>
              <a:t>FDTest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xmlns="" id="{B3D7AEDD-4583-45DF-A86C-3D4AF1C68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00" y="5969549"/>
            <a:ext cx="12029440" cy="3301341"/>
          </a:xfrm>
          <a:ln>
            <a:noFill/>
          </a:ln>
        </p:spPr>
        <p:txBody>
          <a:bodyPr/>
          <a:lstStyle/>
          <a:p>
            <a:r>
              <a:rPr lang="en-GB" sz="2400" b="0">
                <a:latin typeface="Eurostile" panose="020B0504020202050204" pitchFamily="34" charset="0"/>
              </a:rPr>
              <a:t>How many test vectors needed for 100% </a:t>
            </a:r>
            <a:r>
              <a:rPr lang="en-GB" sz="2400" u="sng">
                <a:latin typeface="Eurostile" panose="020B0504020202050204" pitchFamily="34" charset="0"/>
              </a:rPr>
              <a:t>MC/DC</a:t>
            </a:r>
            <a:r>
              <a:rPr lang="en-GB" sz="2400" b="0">
                <a:latin typeface="Eurostile" panose="020B0504020202050204" pitchFamily="34" charset="0"/>
              </a:rPr>
              <a:t> coverage?</a:t>
            </a:r>
          </a:p>
          <a:p>
            <a:endParaRPr lang="en-GB" sz="2400" b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xmlns="" id="{9FBC8C10-E141-495A-800E-089657BAD863}"/>
              </a:ext>
            </a:extLst>
          </p:cNvPr>
          <p:cNvSpPr txBox="1"/>
          <p:nvPr/>
        </p:nvSpPr>
        <p:spPr>
          <a:xfrm>
            <a:off x="5068254" y="698215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(line 24)</a:t>
            </a:r>
            <a:endParaRPr lang="de-DE">
              <a:solidFill>
                <a:srgbClr val="FF0000"/>
              </a:solidFill>
            </a:endParaRP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xmlns="" id="{6E124E79-E96E-4623-8748-4FE45FDFCD58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flipH="1">
            <a:off x="4467711" y="7351489"/>
            <a:ext cx="1199425" cy="299576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xmlns="" id="{3ECD0CF3-E3AF-4673-894A-ACF8D8009B3B}"/>
              </a:ext>
            </a:extLst>
          </p:cNvPr>
          <p:cNvCxnSpPr>
            <a:cxnSpLocks/>
            <a:stCxn id="7" idx="2"/>
            <a:endCxn id="19" idx="0"/>
          </p:cNvCxnSpPr>
          <p:nvPr/>
        </p:nvCxnSpPr>
        <p:spPr>
          <a:xfrm>
            <a:off x="5667136" y="7351489"/>
            <a:ext cx="1499902" cy="299576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xmlns="" id="{FC4F37B8-3FAD-4866-B9F1-C2B646C6657C}"/>
              </a:ext>
            </a:extLst>
          </p:cNvPr>
          <p:cNvSpPr txBox="1"/>
          <p:nvPr/>
        </p:nvSpPr>
        <p:spPr>
          <a:xfrm>
            <a:off x="4311258" y="765106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xmlns="" id="{7F333718-0654-4430-94F3-09E1C3602DCF}"/>
              </a:ext>
            </a:extLst>
          </p:cNvPr>
          <p:cNvSpPr txBox="1"/>
          <p:nvPr/>
        </p:nvSpPr>
        <p:spPr>
          <a:xfrm>
            <a:off x="4753035" y="7389421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then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xmlns="" id="{2D6A0860-FF32-4579-B669-432D9BC031D8}"/>
              </a:ext>
            </a:extLst>
          </p:cNvPr>
          <p:cNvSpPr txBox="1"/>
          <p:nvPr/>
        </p:nvSpPr>
        <p:spPr>
          <a:xfrm>
            <a:off x="6266018" y="7373999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else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xmlns="" id="{4385B8AB-64FF-4734-B73B-906CE7AF9759}"/>
              </a:ext>
            </a:extLst>
          </p:cNvPr>
          <p:cNvSpPr txBox="1"/>
          <p:nvPr/>
        </p:nvSpPr>
        <p:spPr>
          <a:xfrm>
            <a:off x="6324499" y="7651065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 if (line 27)</a:t>
            </a:r>
            <a:endParaRPr lang="de-DE">
              <a:solidFill>
                <a:srgbClr val="FF0000"/>
              </a:solidFill>
            </a:endParaRP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xmlns="" id="{16013E2D-2982-4329-AE82-DF974049BE08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5868342" y="8020397"/>
            <a:ext cx="1298696" cy="26769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xmlns="" id="{A0CB16AA-E910-4E2D-A35B-B192E7A91C66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7167038" y="8020397"/>
            <a:ext cx="1369868" cy="27764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xmlns="" id="{1AE98447-8DDC-4157-987E-F17EA567B73F}"/>
              </a:ext>
            </a:extLst>
          </p:cNvPr>
          <p:cNvCxnSpPr>
            <a:cxnSpLocks/>
            <a:stCxn id="19" idx="2"/>
            <a:endCxn id="40" idx="0"/>
          </p:cNvCxnSpPr>
          <p:nvPr/>
        </p:nvCxnSpPr>
        <p:spPr>
          <a:xfrm>
            <a:off x="7167038" y="8020397"/>
            <a:ext cx="24267" cy="687119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xmlns="" id="{FC41C6CD-7CBE-4720-89BF-EB2AFDE7CD3B}"/>
              </a:ext>
            </a:extLst>
          </p:cNvPr>
          <p:cNvSpPr txBox="1"/>
          <p:nvPr/>
        </p:nvSpPr>
        <p:spPr>
          <a:xfrm>
            <a:off x="6952762" y="8224442"/>
            <a:ext cx="584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F || T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xmlns="" id="{A4472F21-5109-4A2D-864E-C5BF97723B7C}"/>
              </a:ext>
            </a:extLst>
          </p:cNvPr>
          <p:cNvSpPr txBox="1"/>
          <p:nvPr/>
        </p:nvSpPr>
        <p:spPr>
          <a:xfrm>
            <a:off x="6122152" y="7930885"/>
            <a:ext cx="588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T || _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xmlns="" id="{E758B032-B003-42BA-A167-E7D559F9B9E4}"/>
              </a:ext>
            </a:extLst>
          </p:cNvPr>
          <p:cNvSpPr txBox="1"/>
          <p:nvPr/>
        </p:nvSpPr>
        <p:spPr>
          <a:xfrm>
            <a:off x="7822487" y="7947960"/>
            <a:ext cx="643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F || F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xmlns="" id="{C95479CD-5931-4948-9B7D-96CAFEEDF65E}"/>
              </a:ext>
            </a:extLst>
          </p:cNvPr>
          <p:cNvSpPr txBox="1"/>
          <p:nvPr/>
        </p:nvSpPr>
        <p:spPr>
          <a:xfrm>
            <a:off x="5644672" y="83331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xmlns="" id="{C4A8A622-44C6-4695-8675-258708086132}"/>
              </a:ext>
            </a:extLst>
          </p:cNvPr>
          <p:cNvSpPr txBox="1"/>
          <p:nvPr/>
        </p:nvSpPr>
        <p:spPr>
          <a:xfrm>
            <a:off x="7034852" y="8707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xmlns="" id="{974057B4-54E8-48EC-9956-62318FDA6712}"/>
              </a:ext>
            </a:extLst>
          </p:cNvPr>
          <p:cNvSpPr txBox="1"/>
          <p:nvPr/>
        </p:nvSpPr>
        <p:spPr>
          <a:xfrm>
            <a:off x="8353536" y="8422324"/>
            <a:ext cx="31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xmlns="" id="{B686FBBF-9529-4406-A80F-EC997D3383B9}"/>
              </a:ext>
            </a:extLst>
          </p:cNvPr>
          <p:cNvCxnSpPr>
            <a:cxnSpLocks/>
          </p:cNvCxnSpPr>
          <p:nvPr/>
        </p:nvCxnSpPr>
        <p:spPr>
          <a:xfrm>
            <a:off x="5973736" y="8492134"/>
            <a:ext cx="1078582" cy="376981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feld 57">
            <a:extLst>
              <a:ext uri="{FF2B5EF4-FFF2-40B4-BE49-F238E27FC236}">
                <a16:creationId xmlns:a16="http://schemas.microsoft.com/office/drawing/2014/main" xmlns="" id="{3F9B3971-1D85-4CE5-BC30-81BD0374B28B}"/>
              </a:ext>
            </a:extLst>
          </p:cNvPr>
          <p:cNvSpPr txBox="1"/>
          <p:nvPr/>
        </p:nvSpPr>
        <p:spPr>
          <a:xfrm>
            <a:off x="7002543" y="8701657"/>
            <a:ext cx="69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   1</a:t>
            </a:r>
          </a:p>
        </p:txBody>
      </p: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xmlns="" id="{35B3D221-B27F-4C60-8F29-270838A12837}"/>
              </a:ext>
            </a:extLst>
          </p:cNvPr>
          <p:cNvCxnSpPr>
            <a:cxnSpLocks/>
          </p:cNvCxnSpPr>
          <p:nvPr/>
        </p:nvCxnSpPr>
        <p:spPr>
          <a:xfrm>
            <a:off x="7078230" y="8790176"/>
            <a:ext cx="201881" cy="19815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7348" y="0"/>
            <a:ext cx="1405696" cy="1940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597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4" grpId="0"/>
      <p:bldP spid="17" grpId="0"/>
      <p:bldP spid="19" grpId="0"/>
      <p:bldP spid="32" grpId="0"/>
      <p:bldP spid="35" grpId="0"/>
      <p:bldP spid="36" grpId="0"/>
      <p:bldP spid="39" grpId="0"/>
      <p:bldP spid="40" grpId="0"/>
      <p:bldP spid="41" grpId="0"/>
      <p:bldP spid="5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 panose="020B0504020202050204" pitchFamily="34" charset="0"/>
              </a:rPr>
              <a:t>Current State and Outlook</a:t>
            </a:r>
            <a:endParaRPr lang="en-GB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4035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Strategic Design Principles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 dirty="0">
                <a:latin typeface="Eurostile" panose="020B0504020202050204" pitchFamily="34" charset="0"/>
              </a:rPr>
              <a:t>Make it as easy as possible for the theorem prover</a:t>
            </a:r>
            <a:br>
              <a:rPr lang="en-GB" b="0" dirty="0">
                <a:latin typeface="Eurostile" panose="020B0504020202050204" pitchFamily="34" charset="0"/>
              </a:rPr>
            </a:br>
            <a:r>
              <a:rPr lang="en-GB" b="0" dirty="0">
                <a:latin typeface="Eurostile" panose="020B0504020202050204" pitchFamily="34" charset="0"/>
              </a:rPr>
              <a:t>(for example: no </a:t>
            </a:r>
            <a:r>
              <a:rPr lang="de-DE" dirty="0">
                <a:latin typeface="Eurostile" panose="020B0504020202050204" pitchFamily="34" charset="0"/>
              </a:rPr>
              <a:t>∀, </a:t>
            </a:r>
            <a:r>
              <a:rPr lang="de-DE" dirty="0">
                <a:effectLst/>
                <a:latin typeface="Eurostile" panose="020B0504020202050204" pitchFamily="34" charset="0"/>
              </a:rPr>
              <a:t>∃), </a:t>
            </a:r>
            <a:r>
              <a:rPr lang="de-DE" dirty="0" err="1">
                <a:effectLst/>
                <a:latin typeface="Eurostile" panose="020B0504020202050204" pitchFamily="34" charset="0"/>
              </a:rPr>
              <a:t>because</a:t>
            </a:r>
            <a:r>
              <a:rPr lang="de-DE" dirty="0">
                <a:effectLst/>
                <a:latin typeface="Eurostile" panose="020B0504020202050204" pitchFamily="34" charset="0"/>
              </a:rPr>
              <a:t>:</a:t>
            </a:r>
            <a:endParaRPr lang="en-GB" dirty="0">
              <a:effectLst/>
              <a:latin typeface="Eurostile" panose="020B0504020202050204" pitchFamily="34" charset="0"/>
            </a:endParaRPr>
          </a:p>
          <a:p>
            <a:pPr lvl="2"/>
            <a:r>
              <a:rPr lang="de-DE" dirty="0">
                <a:effectLst/>
                <a:latin typeface="Eurostile" panose="020B0504020202050204" pitchFamily="34" charset="0"/>
              </a:rPr>
              <a:t>Z3 not </a:t>
            </a:r>
            <a:r>
              <a:rPr lang="de-DE" dirty="0" err="1">
                <a:effectLst/>
                <a:latin typeface="Eurostile" panose="020B0504020202050204" pitchFamily="34" charset="0"/>
              </a:rPr>
              <a:t>under</a:t>
            </a:r>
            <a:r>
              <a:rPr lang="de-DE" dirty="0">
                <a:effectLst/>
                <a:latin typeface="Eurostile" panose="020B0504020202050204" pitchFamily="34" charset="0"/>
              </a:rPr>
              <a:t> </a:t>
            </a:r>
            <a:r>
              <a:rPr lang="de-DE" dirty="0" err="1">
                <a:effectLst/>
                <a:latin typeface="Eurostile" panose="020B0504020202050204" pitchFamily="34" charset="0"/>
              </a:rPr>
              <a:t>my</a:t>
            </a:r>
            <a:r>
              <a:rPr lang="de-DE" dirty="0">
                <a:effectLst/>
                <a:latin typeface="Eurostile" panose="020B0504020202050204" pitchFamily="34" charset="0"/>
              </a:rPr>
              <a:t> </a:t>
            </a:r>
            <a:r>
              <a:rPr lang="de-DE" dirty="0" err="1">
                <a:effectLst/>
                <a:latin typeface="Eurostile" panose="020B0504020202050204" pitchFamily="34" charset="0"/>
              </a:rPr>
              <a:t>control</a:t>
            </a:r>
            <a:r>
              <a:rPr lang="de-DE" dirty="0">
                <a:effectLst/>
                <a:latin typeface="Eurostile" panose="020B0504020202050204" pitchFamily="34" charset="0"/>
              </a:rPr>
              <a:t> („</a:t>
            </a:r>
            <a:r>
              <a:rPr lang="de-DE" dirty="0" err="1">
                <a:effectLst/>
                <a:latin typeface="Eurostile" panose="020B0504020202050204" pitchFamily="34" charset="0"/>
              </a:rPr>
              <a:t>black</a:t>
            </a:r>
            <a:r>
              <a:rPr lang="de-DE" dirty="0">
                <a:effectLst/>
                <a:latin typeface="Eurostile" panose="020B0504020202050204" pitchFamily="34" charset="0"/>
              </a:rPr>
              <a:t> box“)</a:t>
            </a:r>
          </a:p>
          <a:p>
            <a:pPr lvl="2"/>
            <a:r>
              <a:rPr lang="de-DE" dirty="0">
                <a:latin typeface="Eurostile" panose="020B0504020202050204" pitchFamily="34" charset="0"/>
              </a:rPr>
              <a:t>More </a:t>
            </a:r>
            <a:r>
              <a:rPr lang="de-DE" dirty="0" err="1">
                <a:latin typeface="Eurostile" panose="020B0504020202050204" pitchFamily="34" charset="0"/>
              </a:rPr>
              <a:t>semantic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information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available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for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the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tool</a:t>
            </a:r>
            <a:endParaRPr lang="de-DE" dirty="0">
              <a:latin typeface="Eurostile" panose="020B0504020202050204" pitchFamily="34" charset="0"/>
            </a:endParaRPr>
          </a:p>
          <a:p>
            <a:pPr lvl="1"/>
            <a:endParaRPr lang="de-DE" dirty="0">
              <a:latin typeface="Eurostile" panose="020B0504020202050204" pitchFamily="34" charset="0"/>
            </a:endParaRPr>
          </a:p>
          <a:p>
            <a:pPr lvl="1"/>
            <a:r>
              <a:rPr lang="de-DE" dirty="0">
                <a:latin typeface="Eurostile" panose="020B0504020202050204" pitchFamily="34" charset="0"/>
              </a:rPr>
              <a:t>Extensive </a:t>
            </a:r>
            <a:r>
              <a:rPr lang="de-DE" dirty="0" err="1">
                <a:latin typeface="Eurostile" panose="020B0504020202050204" pitchFamily="34" charset="0"/>
              </a:rPr>
              <a:t>Logging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smtClean="0">
                <a:latin typeface="Eurostile" panose="020B0504020202050204" pitchFamily="34" charset="0"/>
              </a:rPr>
              <a:t>(HTML+JS+CSS)</a:t>
            </a:r>
            <a:endParaRPr lang="de-DE" dirty="0">
              <a:latin typeface="Eurostile" panose="020B0504020202050204" pitchFamily="34" charset="0"/>
            </a:endParaRPr>
          </a:p>
          <a:p>
            <a:pPr lvl="1"/>
            <a:endParaRPr lang="de-DE" dirty="0">
              <a:latin typeface="Eurostile" panose="020B0504020202050204" pitchFamily="34" charset="0"/>
            </a:endParaRPr>
          </a:p>
          <a:p>
            <a:pPr lvl="1"/>
            <a:r>
              <a:rPr lang="de-DE" dirty="0">
                <a:latin typeface="Eurostile" panose="020B0504020202050204" pitchFamily="34" charset="0"/>
              </a:rPr>
              <a:t>Defensive </a:t>
            </a:r>
            <a:r>
              <a:rPr lang="de-DE" dirty="0" err="1">
                <a:latin typeface="Eurostile" panose="020B0504020202050204" pitchFamily="34" charset="0"/>
              </a:rPr>
              <a:t>Programming</a:t>
            </a:r>
            <a:r>
              <a:rPr lang="de-DE" dirty="0">
                <a:latin typeface="Eurostile" panose="020B0504020202050204" pitchFamily="34" charset="0"/>
              </a:rPr>
              <a:t>:</a:t>
            </a:r>
            <a:br>
              <a:rPr lang="de-DE" dirty="0">
                <a:latin typeface="Eurostile" panose="020B0504020202050204" pitchFamily="34" charset="0"/>
              </a:rPr>
            </a:br>
            <a:r>
              <a:rPr lang="de-DE" dirty="0" err="1">
                <a:latin typeface="Eurostile" panose="020B0504020202050204" pitchFamily="34" charset="0"/>
              </a:rPr>
              <a:t>Throw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errors</a:t>
            </a:r>
            <a:r>
              <a:rPr lang="de-DE" dirty="0">
                <a:latin typeface="Eurostile" panose="020B0504020202050204" pitchFamily="34" charset="0"/>
              </a:rPr>
              <a:t> in all </a:t>
            </a:r>
            <a:r>
              <a:rPr lang="de-DE" dirty="0" err="1">
                <a:latin typeface="Eurostile" panose="020B0504020202050204" pitchFamily="34" charset="0"/>
              </a:rPr>
              <a:t>cases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that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were</a:t>
            </a:r>
            <a:r>
              <a:rPr lang="de-DE" dirty="0">
                <a:latin typeface="Eurostile" panose="020B0504020202050204" pitchFamily="34" charset="0"/>
              </a:rPr>
              <a:t> not </a:t>
            </a:r>
            <a:r>
              <a:rPr lang="de-DE" dirty="0" err="1">
                <a:latin typeface="Eurostile" panose="020B0504020202050204" pitchFamily="34" charset="0"/>
              </a:rPr>
              <a:t>explicitly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implemented</a:t>
            </a:r>
            <a:endParaRPr lang="de-DE" dirty="0">
              <a:latin typeface="Eurostile" panose="020B0504020202050204" pitchFamily="34" charset="0"/>
            </a:endParaRPr>
          </a:p>
          <a:p>
            <a:pPr lvl="1"/>
            <a:endParaRPr lang="de-DE" dirty="0">
              <a:latin typeface="Eurostile" panose="020B0504020202050204" pitchFamily="34" charset="0"/>
            </a:endParaRPr>
          </a:p>
          <a:p>
            <a:pPr lvl="1"/>
            <a:r>
              <a:rPr lang="de-DE" strike="sngStrike" dirty="0">
                <a:latin typeface="Eurostile" panose="020B0504020202050204" pitchFamily="34" charset="0"/>
              </a:rPr>
              <a:t>Clean </a:t>
            </a:r>
            <a:r>
              <a:rPr lang="de-DE" dirty="0">
                <a:latin typeface="Eurostile" panose="020B0504020202050204" pitchFamily="34" charset="0"/>
              </a:rPr>
              <a:t>Sterile </a:t>
            </a:r>
            <a:r>
              <a:rPr lang="de-DE" dirty="0" err="1">
                <a:latin typeface="Eurostile" panose="020B0504020202050204" pitchFamily="34" charset="0"/>
              </a:rPr>
              <a:t>and</a:t>
            </a:r>
            <a:r>
              <a:rPr lang="de-DE" dirty="0">
                <a:latin typeface="Eurostile" panose="020B0504020202050204" pitchFamily="34" charset="0"/>
              </a:rPr>
              <a:t> Abstract </a:t>
            </a:r>
            <a:r>
              <a:rPr lang="de-DE" dirty="0" err="1">
                <a:latin typeface="Eurostile" panose="020B0504020202050204" pitchFamily="34" charset="0"/>
              </a:rPr>
              <a:t>Coding</a:t>
            </a:r>
            <a:r>
              <a:rPr lang="de-DE" dirty="0">
                <a:latin typeface="Eurostile" panose="020B0504020202050204" pitchFamily="34" charset="0"/>
              </a:rPr>
              <a:t>:</a:t>
            </a:r>
          </a:p>
          <a:p>
            <a:pPr lvl="2"/>
            <a:r>
              <a:rPr lang="de-DE" dirty="0">
                <a:latin typeface="Eurostile" panose="020B0504020202050204" pitchFamily="34" charset="0"/>
              </a:rPr>
              <a:t>Single Point Implementation</a:t>
            </a:r>
          </a:p>
          <a:p>
            <a:pPr lvl="2"/>
            <a:r>
              <a:rPr lang="de-DE" dirty="0" smtClean="0">
                <a:latin typeface="Eurostile" panose="020B0504020202050204" pitchFamily="34" charset="0"/>
              </a:rPr>
              <a:t>Strong Type System </a:t>
            </a:r>
            <a:r>
              <a:rPr lang="de-DE" dirty="0" err="1" smtClean="0">
                <a:latin typeface="Eurostile" panose="020B0504020202050204" pitchFamily="34" charset="0"/>
              </a:rPr>
              <a:t>dear</a:t>
            </a:r>
            <a:r>
              <a:rPr lang="de-DE" dirty="0" smtClean="0">
                <a:latin typeface="Eurostile" panose="020B0504020202050204" pitchFamily="34" charset="0"/>
              </a:rPr>
              <a:t> Friend</a:t>
            </a:r>
            <a:endParaRPr lang="de-DE" dirty="0">
              <a:latin typeface="Eurostile" panose="020B0504020202050204" pitchFamily="34" charset="0"/>
            </a:endParaRPr>
          </a:p>
          <a:p>
            <a:pPr lvl="2"/>
            <a:r>
              <a:rPr lang="de-DE" dirty="0" err="1">
                <a:latin typeface="Eurostile" panose="020B0504020202050204" pitchFamily="34" charset="0"/>
              </a:rPr>
              <a:t>Generic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Programming</a:t>
            </a:r>
            <a:endParaRPr lang="de-DE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70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 panose="020B0504020202050204" pitchFamily="34" charset="0"/>
              </a:rPr>
              <a:t>Current State of the Prototype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US" dirty="0" smtClean="0">
                <a:latin typeface="Eurostile" panose="020B0504020202050204" pitchFamily="34" charset="0"/>
              </a:rPr>
              <a:t>3000 </a:t>
            </a:r>
            <a:r>
              <a:rPr lang="en-US" dirty="0">
                <a:latin typeface="Eurostile" panose="020B0504020202050204" pitchFamily="34" charset="0"/>
              </a:rPr>
              <a:t>LoC, all in one file (refactoring</a:t>
            </a:r>
            <a:r>
              <a:rPr lang="en-US" dirty="0" smtClean="0">
                <a:latin typeface="Eurostile" panose="020B0504020202050204" pitchFamily="34" charset="0"/>
              </a:rPr>
              <a:t>!)</a:t>
            </a:r>
          </a:p>
          <a:p>
            <a:pPr lvl="1"/>
            <a:r>
              <a:rPr lang="en-US" dirty="0" smtClean="0">
                <a:latin typeface="Eurostile" panose="020B0504020202050204" pitchFamily="34" charset="0"/>
              </a:rPr>
              <a:t>Works with all (installed) Compilers</a:t>
            </a:r>
          </a:p>
          <a:p>
            <a:pPr lvl="1"/>
            <a:r>
              <a:rPr lang="en-US" dirty="0" smtClean="0">
                <a:latin typeface="Eurostile" panose="020B0504020202050204" pitchFamily="34" charset="0"/>
              </a:rPr>
              <a:t>Any architecture (integer sizes and </a:t>
            </a:r>
            <a:r>
              <a:rPr lang="en-US" dirty="0" err="1" smtClean="0">
                <a:latin typeface="Eurostile" panose="020B0504020202050204" pitchFamily="34" charset="0"/>
              </a:rPr>
              <a:t>endianess</a:t>
            </a:r>
            <a:r>
              <a:rPr lang="en-US" dirty="0" smtClean="0">
                <a:latin typeface="Eurostile" panose="020B0504020202050204" pitchFamily="34" charset="0"/>
              </a:rPr>
              <a:t> are detected)</a:t>
            </a:r>
          </a:p>
          <a:p>
            <a:pPr lvl="1"/>
            <a:r>
              <a:rPr lang="en-US" dirty="0" smtClean="0">
                <a:latin typeface="Eurostile" panose="020B0504020202050204" pitchFamily="34" charset="0"/>
              </a:rPr>
              <a:t>Extensive </a:t>
            </a:r>
            <a:r>
              <a:rPr lang="en-US" dirty="0">
                <a:latin typeface="Eurostile" panose="020B0504020202050204" pitchFamily="34" charset="0"/>
              </a:rPr>
              <a:t>logging</a:t>
            </a:r>
          </a:p>
          <a:p>
            <a:pPr lvl="1"/>
            <a:r>
              <a:rPr lang="en-US" dirty="0">
                <a:latin typeface="Eurostile" panose="020B0504020202050204" pitchFamily="34" charset="0"/>
              </a:rPr>
              <a:t>Branch, MC/DC, Path </a:t>
            </a:r>
            <a:r>
              <a:rPr lang="en-US" dirty="0" smtClean="0">
                <a:latin typeface="Eurostile" panose="020B0504020202050204" pitchFamily="34" charset="0"/>
              </a:rPr>
              <a:t>coverage</a:t>
            </a:r>
          </a:p>
          <a:p>
            <a:pPr lvl="1"/>
            <a:r>
              <a:rPr lang="en-US" dirty="0" err="1" smtClean="0">
                <a:latin typeface="Eurostile" panose="020B0504020202050204" pitchFamily="34" charset="0"/>
              </a:rPr>
              <a:t>Subfunction</a:t>
            </a:r>
            <a:r>
              <a:rPr lang="en-US" dirty="0" smtClean="0">
                <a:latin typeface="Eurostile" panose="020B0504020202050204" pitchFamily="34" charset="0"/>
              </a:rPr>
              <a:t> coverage</a:t>
            </a:r>
            <a:endParaRPr lang="en-US" dirty="0">
              <a:latin typeface="Eurostile" panose="020B0504020202050204" pitchFamily="34" charset="0"/>
            </a:endParaRPr>
          </a:p>
          <a:p>
            <a:pPr lvl="1"/>
            <a:r>
              <a:rPr lang="en-US" dirty="0">
                <a:latin typeface="Eurostile" panose="020B0504020202050204" pitchFamily="34" charset="0"/>
              </a:rPr>
              <a:t>All C </a:t>
            </a:r>
            <a:r>
              <a:rPr lang="en-US" dirty="0" smtClean="0">
                <a:latin typeface="Eurostile" panose="020B0504020202050204" pitchFamily="34" charset="0"/>
              </a:rPr>
              <a:t>except</a:t>
            </a:r>
          </a:p>
          <a:p>
            <a:pPr lvl="2"/>
            <a:r>
              <a:rPr lang="en-US" dirty="0" smtClean="0">
                <a:latin typeface="Eurostile" panose="020B0504020202050204" pitchFamily="34" charset="0"/>
              </a:rPr>
              <a:t>Expression </a:t>
            </a:r>
            <a:r>
              <a:rPr lang="en-US" dirty="0">
                <a:latin typeface="Eurostile" panose="020B0504020202050204" pitchFamily="34" charset="0"/>
              </a:rPr>
              <a:t>side </a:t>
            </a:r>
            <a:r>
              <a:rPr lang="en-US" dirty="0" smtClean="0">
                <a:latin typeface="Eurostile" panose="020B0504020202050204" pitchFamily="34" charset="0"/>
              </a:rPr>
              <a:t>effects</a:t>
            </a:r>
          </a:p>
          <a:p>
            <a:pPr lvl="2"/>
            <a:r>
              <a:rPr lang="en-US" dirty="0" smtClean="0">
                <a:latin typeface="Eurostile" panose="020B0504020202050204" pitchFamily="34" charset="0"/>
              </a:rPr>
              <a:t>Pointers </a:t>
            </a:r>
            <a:r>
              <a:rPr lang="en-US" dirty="0">
                <a:latin typeface="Eurostile" panose="020B0504020202050204" pitchFamily="34" charset="0"/>
              </a:rPr>
              <a:t>to </a:t>
            </a:r>
            <a:r>
              <a:rPr lang="en-US" dirty="0" smtClean="0">
                <a:latin typeface="Eurostile" panose="020B0504020202050204" pitchFamily="34" charset="0"/>
              </a:rPr>
              <a:t>pointers</a:t>
            </a:r>
          </a:p>
          <a:p>
            <a:pPr lvl="2"/>
            <a:r>
              <a:rPr lang="en-US" dirty="0" smtClean="0">
                <a:latin typeface="Eurostile" panose="020B0504020202050204" pitchFamily="34" charset="0"/>
              </a:rPr>
              <a:t>Pointer calculation</a:t>
            </a:r>
          </a:p>
          <a:p>
            <a:pPr lvl="2"/>
            <a:r>
              <a:rPr lang="en-US" dirty="0" smtClean="0">
                <a:latin typeface="Eurostile" panose="020B0504020202050204" pitchFamily="34" charset="0"/>
              </a:rPr>
              <a:t>Some casts not implemented</a:t>
            </a:r>
          </a:p>
          <a:p>
            <a:pPr lvl="2"/>
            <a:r>
              <a:rPr lang="en-US" dirty="0" smtClean="0">
                <a:latin typeface="Eurostile" panose="020B0504020202050204" pitchFamily="34" charset="0"/>
              </a:rPr>
              <a:t>…</a:t>
            </a:r>
            <a:endParaRPr lang="en-GB" dirty="0">
              <a:latin typeface="Eurostile" panose="020B0504020202050204" pitchFamily="34" charset="0"/>
            </a:endParaRPr>
          </a:p>
          <a:p>
            <a:pPr lvl="1"/>
            <a:endParaRPr lang="en-GB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7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Potentially…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 dirty="0" smtClean="0">
                <a:latin typeface="Eurostile" panose="020B0504020202050204" pitchFamily="34" charset="0"/>
              </a:rPr>
              <a:t>“Dynamic Analysis”: Discovering </a:t>
            </a:r>
            <a:r>
              <a:rPr lang="en-GB" b="0" dirty="0">
                <a:latin typeface="Eurostile" panose="020B0504020202050204" pitchFamily="34" charset="0"/>
              </a:rPr>
              <a:t>Semantic/Dynamic </a:t>
            </a:r>
            <a:r>
              <a:rPr lang="en-GB" b="0" dirty="0" smtClean="0">
                <a:latin typeface="Eurostile" panose="020B0504020202050204" pitchFamily="34" charset="0"/>
              </a:rPr>
              <a:t>Patterns</a:t>
            </a:r>
            <a:br>
              <a:rPr lang="en-GB" b="0" dirty="0" smtClean="0">
                <a:latin typeface="Eurostile" panose="020B0504020202050204" pitchFamily="34" charset="0"/>
              </a:rPr>
            </a:br>
            <a:r>
              <a:rPr lang="en-GB" b="0" dirty="0" smtClean="0">
                <a:latin typeface="Eurostile" panose="020B0504020202050204" pitchFamily="34" charset="0"/>
              </a:rPr>
              <a:t>(Error Detection, Optimization)</a:t>
            </a:r>
            <a:endParaRPr lang="en-GB" b="0" dirty="0">
              <a:latin typeface="Eurostile" panose="020B0504020202050204" pitchFamily="34" charset="0"/>
            </a:endParaRPr>
          </a:p>
          <a:p>
            <a:pPr lvl="1"/>
            <a:r>
              <a:rPr lang="en-GB" dirty="0">
                <a:latin typeface="Eurostile" panose="020B0504020202050204" pitchFamily="34" charset="0"/>
              </a:rPr>
              <a:t>Making CTC superfluous (How to make enemies </a:t>
            </a:r>
            <a: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  <a:t>)</a:t>
            </a:r>
          </a:p>
          <a:p>
            <a:pPr lvl="1"/>
            <a: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  <a:t>Outclassing </a:t>
            </a:r>
            <a:r>
              <a:rPr lang="en-GB" dirty="0" err="1">
                <a:latin typeface="Eurostile" panose="020B0504020202050204" pitchFamily="34" charset="0"/>
                <a:sym typeface="Wingdings" panose="05000000000000000000" pitchFamily="2" charset="2"/>
              </a:rPr>
              <a:t>VectorCAST</a:t>
            </a:r>
            <a: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  <a:t> </a:t>
            </a:r>
            <a:r>
              <a:rPr lang="en-GB" dirty="0" smtClean="0">
                <a:latin typeface="Eurostile" panose="020B0504020202050204" pitchFamily="34" charset="0"/>
                <a:sym typeface="Wingdings" panose="05000000000000000000" pitchFamily="2" charset="2"/>
              </a:rPr>
              <a:t>Static Analysis</a:t>
            </a:r>
            <a:endParaRPr lang="en-GB" dirty="0">
              <a:latin typeface="Eurostile" panose="020B0504020202050204" pitchFamily="34" charset="0"/>
              <a:sym typeface="Wingdings" panose="05000000000000000000" pitchFamily="2" charset="2"/>
            </a:endParaRPr>
          </a:p>
          <a:p>
            <a:pPr lvl="1"/>
            <a: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  <a:t>Oracle for Compiler Test Suites, especially Optimizations!</a:t>
            </a:r>
            <a:b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</a:br>
            <a: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  <a:t>(“extending” </a:t>
            </a:r>
            <a:r>
              <a:rPr lang="en-GB" dirty="0" err="1">
                <a:latin typeface="Eurostile" panose="020B0504020202050204" pitchFamily="34" charset="0"/>
                <a:sym typeface="Wingdings" panose="05000000000000000000" pitchFamily="2" charset="2"/>
              </a:rPr>
              <a:t>SolidSands</a:t>
            </a:r>
            <a: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  <a:t>’ </a:t>
            </a:r>
            <a:r>
              <a:rPr lang="en-GB" dirty="0" err="1">
                <a:latin typeface="Eurostile" panose="020B0504020202050204" pitchFamily="34" charset="0"/>
                <a:sym typeface="Wingdings" panose="05000000000000000000" pitchFamily="2" charset="2"/>
              </a:rPr>
              <a:t>Supertest</a:t>
            </a:r>
            <a: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  <a:t>)</a:t>
            </a:r>
            <a:b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</a:br>
            <a: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  <a:t>=&gt; Compiler Qualification</a:t>
            </a:r>
          </a:p>
          <a:p>
            <a:pPr lvl="1"/>
            <a: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  <a:t>Give Correctness Proofs for Code</a:t>
            </a:r>
            <a:endParaRPr lang="en-GB" dirty="0">
              <a:latin typeface="Eurostile" panose="020B0504020202050204" pitchFamily="34" charset="0"/>
            </a:endParaRPr>
          </a:p>
          <a:p>
            <a:pPr lvl="1"/>
            <a:endParaRPr lang="en-GB" dirty="0">
              <a:latin typeface="Eurostile" panose="020B0504020202050204" pitchFamily="34" charset="0"/>
            </a:endParaRPr>
          </a:p>
          <a:p>
            <a:pPr lvl="1"/>
            <a:endParaRPr lang="en-GB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82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Future Work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dirty="0" smtClean="0">
                <a:latin typeface="Eurostile" panose="020B0504020202050204" pitchFamily="34" charset="0"/>
              </a:rPr>
              <a:t>Find a Name </a:t>
            </a:r>
            <a:r>
              <a:rPr lang="en-GB" dirty="0" smtClean="0">
                <a:latin typeface="Eurostile" panose="020B0504020202050204" pitchFamily="34" charset="0"/>
                <a:sym typeface="Wingdings" panose="05000000000000000000" pitchFamily="2" charset="2"/>
              </a:rPr>
              <a:t></a:t>
            </a:r>
            <a:endParaRPr lang="en-GB" dirty="0" smtClean="0">
              <a:latin typeface="Eurostile" panose="020B0504020202050204" pitchFamily="34" charset="0"/>
            </a:endParaRPr>
          </a:p>
          <a:p>
            <a:pPr lvl="1"/>
            <a:r>
              <a:rPr lang="en-GB" dirty="0" smtClean="0">
                <a:latin typeface="Eurostile" panose="020B0504020202050204" pitchFamily="34" charset="0"/>
              </a:rPr>
              <a:t>Approaches </a:t>
            </a:r>
            <a:r>
              <a:rPr lang="en-GB" dirty="0" smtClean="0">
                <a:latin typeface="Eurostile" panose="020B0504020202050204" pitchFamily="34" charset="0"/>
              </a:rPr>
              <a:t>for complex calculations</a:t>
            </a:r>
            <a:br>
              <a:rPr lang="en-GB" dirty="0" smtClean="0">
                <a:latin typeface="Eurostile" panose="020B0504020202050204" pitchFamily="34" charset="0"/>
              </a:rPr>
            </a:br>
            <a:r>
              <a:rPr lang="en-GB" dirty="0" smtClean="0">
                <a:latin typeface="Eurostile" panose="020B0504020202050204" pitchFamily="34" charset="0"/>
              </a:rPr>
              <a:t>(Brute Force vs. Definition Domain Narrowing vs. …)</a:t>
            </a:r>
          </a:p>
          <a:p>
            <a:pPr lvl="1"/>
            <a:r>
              <a:rPr lang="en-GB" dirty="0" smtClean="0">
                <a:latin typeface="Eurostile" panose="020B0504020202050204" pitchFamily="34" charset="0"/>
              </a:rPr>
              <a:t>Professionalize </a:t>
            </a:r>
            <a:r>
              <a:rPr lang="en-GB" dirty="0">
                <a:latin typeface="Eurostile" panose="020B0504020202050204" pitchFamily="34" charset="0"/>
              </a:rPr>
              <a:t>Test Suite </a:t>
            </a:r>
            <a:r>
              <a:rPr lang="en-GB" dirty="0" smtClean="0">
                <a:latin typeface="Eurostile" panose="020B0504020202050204" pitchFamily="34" charset="0"/>
              </a:rPr>
              <a:t>(Qualification? Product?)</a:t>
            </a:r>
            <a:endParaRPr lang="en-GB" dirty="0">
              <a:latin typeface="Eurostile" panose="020B0504020202050204" pitchFamily="34" charset="0"/>
            </a:endParaRPr>
          </a:p>
          <a:p>
            <a:pPr lvl="1"/>
            <a:r>
              <a:rPr lang="en-GB" dirty="0">
                <a:latin typeface="Eurostile" panose="020B0504020202050204" pitchFamily="34" charset="0"/>
              </a:rPr>
              <a:t>Refactor (for Side Effects in Expressions, e.g.)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Incremental Solving (pushing assertions, goes well with </a:t>
            </a:r>
            <a:r>
              <a:rPr lang="en-GB" b="0" dirty="0" err="1">
                <a:latin typeface="Eurostile" panose="020B0504020202050204" pitchFamily="34" charset="0"/>
              </a:rPr>
              <a:t>cutoffs</a:t>
            </a:r>
            <a:r>
              <a:rPr lang="en-GB" b="0" dirty="0">
                <a:latin typeface="Eurostile" panose="020B0504020202050204" pitchFamily="34" charset="0"/>
              </a:rPr>
              <a:t>!)</a:t>
            </a:r>
            <a:endParaRPr lang="en-GB" dirty="0">
              <a:latin typeface="Eurostile" panose="020B0504020202050204" pitchFamily="34" charset="0"/>
            </a:endParaRPr>
          </a:p>
          <a:p>
            <a:pPr lvl="1"/>
            <a:r>
              <a:rPr lang="en-GB" dirty="0">
                <a:latin typeface="Eurostile" panose="020B0504020202050204" pitchFamily="34" charset="0"/>
              </a:rPr>
              <a:t>Logical isolation of functions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Better understanding of inner workings of Z3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Extracting </a:t>
            </a:r>
            <a:r>
              <a:rPr lang="en-GB" b="0" dirty="0" smtClean="0">
                <a:latin typeface="Eurostile" panose="020B0504020202050204" pitchFamily="34" charset="0"/>
              </a:rPr>
              <a:t>compiling Code </a:t>
            </a:r>
            <a:r>
              <a:rPr lang="en-GB" b="0" dirty="0">
                <a:latin typeface="Eurostile" panose="020B0504020202050204" pitchFamily="34" charset="0"/>
              </a:rPr>
              <a:t>Snippe</a:t>
            </a:r>
            <a:r>
              <a:rPr lang="en-GB" dirty="0">
                <a:latin typeface="Eurostile" panose="020B0504020202050204" pitchFamily="34" charset="0"/>
              </a:rPr>
              <a:t>ts </a:t>
            </a:r>
            <a:r>
              <a:rPr lang="en-GB" dirty="0" smtClean="0">
                <a:latin typeface="Eurostile" panose="020B0504020202050204" pitchFamily="34" charset="0"/>
              </a:rPr>
              <a:t>automatically</a:t>
            </a:r>
          </a:p>
          <a:p>
            <a:pPr lvl="1"/>
            <a:r>
              <a:rPr lang="en-GB" dirty="0" smtClean="0">
                <a:latin typeface="Eurostile" panose="020B0504020202050204" pitchFamily="34" charset="0"/>
              </a:rPr>
              <a:t>More clever loop inference? (Lower/upper limits e.g.)</a:t>
            </a:r>
          </a:p>
          <a:p>
            <a:pPr lvl="1"/>
            <a:r>
              <a:rPr lang="en-GB" b="0" dirty="0" smtClean="0">
                <a:latin typeface="Eurostile" panose="020B0504020202050204" pitchFamily="34" charset="0"/>
              </a:rPr>
              <a:t>C</a:t>
            </a:r>
            <a:r>
              <a:rPr lang="en-GB" b="0" dirty="0">
                <a:latin typeface="Eurostile" panose="020B0504020202050204" pitchFamily="34" charset="0"/>
              </a:rPr>
              <a:t>++</a:t>
            </a:r>
            <a:r>
              <a:rPr lang="en-GB" dirty="0">
                <a:latin typeface="Eurostile" panose="020B0504020202050204" pitchFamily="34" charset="0"/>
              </a:rPr>
              <a:t> (when C++ Parser is available</a:t>
            </a:r>
            <a:r>
              <a:rPr lang="en-GB" dirty="0" smtClean="0">
                <a:latin typeface="Eurostile" panose="020B0504020202050204" pitchFamily="34" charset="0"/>
              </a:rPr>
              <a:t>)</a:t>
            </a:r>
          </a:p>
          <a:p>
            <a:pPr lvl="1"/>
            <a:r>
              <a:rPr lang="en-US" dirty="0">
                <a:latin typeface="Eurostile" panose="020B0504020202050204" pitchFamily="34" charset="0"/>
              </a:rPr>
              <a:t>O</a:t>
            </a:r>
            <a:r>
              <a:rPr lang="en-US" dirty="0" smtClean="0">
                <a:latin typeface="Eurostile" panose="020B0504020202050204" pitchFamily="34" charset="0"/>
              </a:rPr>
              <a:t>utput format for </a:t>
            </a:r>
            <a:r>
              <a:rPr lang="en-US" dirty="0" err="1" smtClean="0">
                <a:latin typeface="Eurostile" panose="020B0504020202050204" pitchFamily="34" charset="0"/>
              </a:rPr>
              <a:t>ForeSee</a:t>
            </a:r>
            <a:endParaRPr lang="en-US" dirty="0" smtClean="0">
              <a:latin typeface="Eurostile" panose="020B0504020202050204" pitchFamily="34" charset="0"/>
            </a:endParaRPr>
          </a:p>
          <a:p>
            <a:pPr lvl="1"/>
            <a:r>
              <a:rPr lang="en-GB" dirty="0" smtClean="0">
                <a:latin typeface="Eurostile" panose="020B0504020202050204" pitchFamily="34" charset="0"/>
              </a:rPr>
              <a:t>Theory: Show </a:t>
            </a:r>
            <a:r>
              <a:rPr lang="en-GB" dirty="0">
                <a:latin typeface="Eurostile" panose="020B0504020202050204" pitchFamily="34" charset="0"/>
              </a:rPr>
              <a:t>Completeness and Normalization of Trace Transformation </a:t>
            </a:r>
            <a:r>
              <a:rPr lang="en-GB" dirty="0" smtClean="0">
                <a:latin typeface="Eurostile" panose="020B0504020202050204" pitchFamily="34" charset="0"/>
              </a:rPr>
              <a:t>Algorithm</a:t>
            </a:r>
            <a:endParaRPr lang="en-GB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63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endParaRPr lang="en-GB" sz="2400" b="0">
              <a:latin typeface="Eurostile" panose="020B0504020202050204" pitchFamily="34" charset="0"/>
            </a:endParaRPr>
          </a:p>
          <a:p>
            <a:pPr lvl="1"/>
            <a:endParaRPr lang="en-GB" sz="2400" b="0">
              <a:latin typeface="Eurostile" panose="020B0504020202050204" pitchFamily="34" charset="0"/>
            </a:endParaRPr>
          </a:p>
          <a:p>
            <a:endParaRPr lang="en-GB" sz="2400" b="0">
              <a:latin typeface="Eurostile" panose="020B0504020202050204" pitchFamily="34" charset="0"/>
            </a:endParaRPr>
          </a:p>
          <a:p>
            <a:endParaRPr lang="en-GB" sz="2400" b="0">
              <a:latin typeface="Eurostile" panose="020B0504020202050204" pitchFamily="34" charset="0"/>
            </a:endParaRP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xmlns="" id="{8D8C0CA1-7421-4F3F-A6DC-A96685647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71" y="1079217"/>
            <a:ext cx="10852804" cy="716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4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 panose="020B0504020202050204" pitchFamily="34" charset="0"/>
              </a:rPr>
              <a:t>Discussion Notes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dirty="0" smtClean="0">
                <a:latin typeface="Eurostile" panose="020B0504020202050204" pitchFamily="34" charset="0"/>
              </a:rPr>
              <a:t>Insert here…</a:t>
            </a:r>
            <a:endParaRPr lang="en-GB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998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Challenge </a:t>
            </a:r>
            <a:r>
              <a:rPr lang="en-GB" dirty="0">
                <a:latin typeface="Eurostile" panose="020B0504020202050204" pitchFamily="34" charset="0"/>
              </a:rPr>
              <a:t>_</a:t>
            </a:r>
            <a:r>
              <a:rPr lang="en-GB" dirty="0" err="1" smtClean="0">
                <a:latin typeface="Eurostile" panose="020B0504020202050204" pitchFamily="34" charset="0"/>
              </a:rPr>
              <a:t>FDtest</a:t>
            </a:r>
            <a:r>
              <a:rPr lang="en-GB" dirty="0" smtClean="0">
                <a:latin typeface="Eurostile" panose="020B0504020202050204" pitchFamily="34" charset="0"/>
              </a:rPr>
              <a:t>: Solution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xmlns="" id="{DB56702F-0B7B-4A9A-ABFE-02F10AA3E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00" y="1297341"/>
            <a:ext cx="12029440" cy="3301341"/>
          </a:xfrm>
          <a:ln>
            <a:noFill/>
          </a:ln>
        </p:spPr>
        <p:txBody>
          <a:bodyPr/>
          <a:lstStyle/>
          <a:p>
            <a:r>
              <a:rPr lang="en-GB" sz="2400" b="0" dirty="0">
                <a:latin typeface="Eurostile" panose="020B0504020202050204" pitchFamily="34" charset="0"/>
              </a:rPr>
              <a:t>Run _</a:t>
            </a:r>
            <a:r>
              <a:rPr lang="en-GB" sz="2400" b="0" dirty="0" err="1">
                <a:latin typeface="Eurostile" panose="020B0504020202050204" pitchFamily="34" charset="0"/>
              </a:rPr>
              <a:t>FDtest</a:t>
            </a:r>
            <a:r>
              <a:rPr lang="en-GB" sz="2400" b="0" dirty="0">
                <a:latin typeface="Eurostile" panose="020B0504020202050204" pitchFamily="34" charset="0"/>
              </a:rPr>
              <a:t> example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Show Log HTML</a:t>
            </a:r>
          </a:p>
          <a:p>
            <a:endParaRPr lang="en-GB" sz="2400" b="0" dirty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609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xmlns="" id="{2352726F-0376-4753-879E-C8E8014DD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3" y="1418993"/>
            <a:ext cx="13004800" cy="384661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Challenge Example _FDtest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xmlns="" id="{A0E7C039-A53A-4446-906D-5A606A960652}"/>
              </a:ext>
            </a:extLst>
          </p:cNvPr>
          <p:cNvSpPr txBox="1"/>
          <p:nvPr/>
        </p:nvSpPr>
        <p:spPr>
          <a:xfrm>
            <a:off x="302988" y="7047627"/>
            <a:ext cx="12397838" cy="1815882"/>
          </a:xfrm>
          <a:prstGeom prst="rect">
            <a:avLst/>
          </a:prstGeom>
          <a:solidFill>
            <a:srgbClr val="C2E49C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[1,1] -----------------------------------</a:t>
            </a:r>
          </a:p>
          <a:p>
            <a:endParaRPr lang="de-DE" sz="16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NaN(0x00ffff) = 0xff80ffff = NaN ) = return_val = 2</a:t>
            </a:r>
          </a:p>
          <a:p>
            <a:endParaRPr lang="de-DE" sz="16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"if((ps-&gt;_Sh[1] &amp; (unsigned short) (0x7fff &amp; ..." at line 24, col 7, len 124</a:t>
            </a: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"(F||T)" at line 25, col 20, len 70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xmlns="" id="{C3D998E0-C0D1-4C0B-9FF5-A455A7816A25}"/>
              </a:ext>
            </a:extLst>
          </p:cNvPr>
          <p:cNvSpPr/>
          <p:nvPr/>
        </p:nvSpPr>
        <p:spPr>
          <a:xfrm>
            <a:off x="676894" y="3633849"/>
            <a:ext cx="12327413" cy="2256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xmlns="" id="{E997B1EB-CD9D-4814-90B2-963A4B9E6A7E}"/>
              </a:ext>
            </a:extLst>
          </p:cNvPr>
          <p:cNvSpPr/>
          <p:nvPr/>
        </p:nvSpPr>
        <p:spPr>
          <a:xfrm>
            <a:off x="676894" y="3859482"/>
            <a:ext cx="8621486" cy="201624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xmlns="" id="{92DE7D86-4729-4DA0-ABD7-5BE49930BE35}"/>
              </a:ext>
            </a:extLst>
          </p:cNvPr>
          <p:cNvSpPr/>
          <p:nvPr/>
        </p:nvSpPr>
        <p:spPr>
          <a:xfrm>
            <a:off x="1256805" y="8334607"/>
            <a:ext cx="11152909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xmlns="" id="{EFB09E5B-4544-4FD5-81B6-2DEF2C76821B}"/>
              </a:ext>
            </a:extLst>
          </p:cNvPr>
          <p:cNvSpPr/>
          <p:nvPr/>
        </p:nvSpPr>
        <p:spPr>
          <a:xfrm>
            <a:off x="1256804" y="8584403"/>
            <a:ext cx="6117773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Verbinder: gewinkelt 23">
            <a:extLst>
              <a:ext uri="{FF2B5EF4-FFF2-40B4-BE49-F238E27FC236}">
                <a16:creationId xmlns:a16="http://schemas.microsoft.com/office/drawing/2014/main" xmlns="" id="{5E105F4B-7C45-4297-A325-EFB55E4A2396}"/>
              </a:ext>
            </a:extLst>
          </p:cNvPr>
          <p:cNvCxnSpPr>
            <a:cxnSpLocks/>
            <a:stCxn id="20" idx="1"/>
            <a:endCxn id="18" idx="1"/>
          </p:cNvCxnSpPr>
          <p:nvPr/>
        </p:nvCxnSpPr>
        <p:spPr>
          <a:xfrm rot="10800000">
            <a:off x="676894" y="3960295"/>
            <a:ext cx="579910" cy="4731923"/>
          </a:xfrm>
          <a:prstGeom prst="bentConnector3">
            <a:avLst>
              <a:gd name="adj1" fmla="val 13942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Verbinder: gewinkelt 40">
            <a:extLst>
              <a:ext uri="{FF2B5EF4-FFF2-40B4-BE49-F238E27FC236}">
                <a16:creationId xmlns:a16="http://schemas.microsoft.com/office/drawing/2014/main" xmlns="" id="{AA6F23A1-ECED-48FB-8E08-E2EE3FC70AA3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V="1">
            <a:off x="-1381028" y="5804588"/>
            <a:ext cx="4695755" cy="579910"/>
          </a:xfrm>
          <a:prstGeom prst="bentConnector4">
            <a:avLst>
              <a:gd name="adj1" fmla="val 243"/>
              <a:gd name="adj2" fmla="val 180376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eck 55">
            <a:extLst>
              <a:ext uri="{FF2B5EF4-FFF2-40B4-BE49-F238E27FC236}">
                <a16:creationId xmlns:a16="http://schemas.microsoft.com/office/drawing/2014/main" xmlns="" id="{4DCF6719-5BCC-4D8B-8EF1-26FD446E1B58}"/>
              </a:ext>
            </a:extLst>
          </p:cNvPr>
          <p:cNvSpPr/>
          <p:nvPr/>
        </p:nvSpPr>
        <p:spPr>
          <a:xfrm>
            <a:off x="9298380" y="7580524"/>
            <a:ext cx="1886928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7" name="Verbinder: gewinkelt 56">
            <a:extLst>
              <a:ext uri="{FF2B5EF4-FFF2-40B4-BE49-F238E27FC236}">
                <a16:creationId xmlns:a16="http://schemas.microsoft.com/office/drawing/2014/main" xmlns="" id="{E0CD1423-4D0E-445B-87F6-681826420C7C}"/>
              </a:ext>
            </a:extLst>
          </p:cNvPr>
          <p:cNvCxnSpPr>
            <a:cxnSpLocks/>
            <a:stCxn id="56" idx="0"/>
            <a:endCxn id="60" idx="2"/>
          </p:cNvCxnSpPr>
          <p:nvPr/>
        </p:nvCxnSpPr>
        <p:spPr>
          <a:xfrm rot="16200000" flipV="1">
            <a:off x="4043487" y="1382166"/>
            <a:ext cx="3305788" cy="9090927"/>
          </a:xfrm>
          <a:prstGeom prst="bentConnector3">
            <a:avLst>
              <a:gd name="adj1" fmla="val 5000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hteck 59">
            <a:extLst>
              <a:ext uri="{FF2B5EF4-FFF2-40B4-BE49-F238E27FC236}">
                <a16:creationId xmlns:a16="http://schemas.microsoft.com/office/drawing/2014/main" xmlns="" id="{04C65ACB-76E9-424D-830F-0C5BAD0E705C}"/>
              </a:ext>
            </a:extLst>
          </p:cNvPr>
          <p:cNvSpPr/>
          <p:nvPr/>
        </p:nvSpPr>
        <p:spPr>
          <a:xfrm>
            <a:off x="1045029" y="4061105"/>
            <a:ext cx="211776" cy="213631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xmlns="" id="{B91163A6-61E8-4DE5-9F3C-29E66483F2F8}"/>
              </a:ext>
            </a:extLst>
          </p:cNvPr>
          <p:cNvSpPr/>
          <p:nvPr/>
        </p:nvSpPr>
        <p:spPr>
          <a:xfrm>
            <a:off x="6839399" y="7578526"/>
            <a:ext cx="1354575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8" name="Verbinder: gewinkelt 67">
            <a:extLst>
              <a:ext uri="{FF2B5EF4-FFF2-40B4-BE49-F238E27FC236}">
                <a16:creationId xmlns:a16="http://schemas.microsoft.com/office/drawing/2014/main" xmlns="" id="{713ABBFF-0FDD-47C8-9A15-388A2DE49335}"/>
              </a:ext>
            </a:extLst>
          </p:cNvPr>
          <p:cNvCxnSpPr>
            <a:cxnSpLocks/>
            <a:stCxn id="67" idx="0"/>
            <a:endCxn id="71" idx="2"/>
          </p:cNvCxnSpPr>
          <p:nvPr/>
        </p:nvCxnSpPr>
        <p:spPr>
          <a:xfrm rot="16200000" flipV="1">
            <a:off x="2810905" y="2872744"/>
            <a:ext cx="4543074" cy="4868490"/>
          </a:xfrm>
          <a:prstGeom prst="bentConnector3">
            <a:avLst>
              <a:gd name="adj1" fmla="val 5000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hteck 70">
            <a:extLst>
              <a:ext uri="{FF2B5EF4-FFF2-40B4-BE49-F238E27FC236}">
                <a16:creationId xmlns:a16="http://schemas.microsoft.com/office/drawing/2014/main" xmlns="" id="{DB8BC571-37B3-40C8-8EE6-E2B73B8F9A11}"/>
              </a:ext>
            </a:extLst>
          </p:cNvPr>
          <p:cNvSpPr/>
          <p:nvPr/>
        </p:nvSpPr>
        <p:spPr>
          <a:xfrm>
            <a:off x="2553194" y="2809820"/>
            <a:ext cx="190006" cy="2256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972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  <p:bldP spid="18" grpId="0" animBg="1"/>
      <p:bldP spid="19" grpId="0" animBg="1"/>
      <p:bldP spid="20" grpId="0" animBg="1"/>
      <p:bldP spid="56" grpId="0" animBg="1"/>
      <p:bldP spid="60" grpId="0" animBg="1"/>
      <p:bldP spid="67" grpId="0" animBg="1"/>
      <p:bldP spid="7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How Did It Do That?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xmlns="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dirty="0">
                <a:latin typeface="Eurostile" panose="020B0504020202050204" pitchFamily="34" charset="0"/>
              </a:rPr>
              <a:t>For</a:t>
            </a:r>
            <a:r>
              <a:rPr lang="en-GB" b="0" dirty="0">
                <a:latin typeface="Eurostile" panose="020B0504020202050204" pitchFamily="34" charset="0"/>
              </a:rPr>
              <a:t> all possible </a:t>
            </a:r>
            <a:r>
              <a:rPr lang="en-GB" dirty="0">
                <a:latin typeface="Eurostile" panose="020B0504020202050204" pitchFamily="34" charset="0"/>
              </a:rPr>
              <a:t>paths</a:t>
            </a:r>
            <a:r>
              <a:rPr lang="en-GB" b="0" dirty="0">
                <a:latin typeface="Eurostile" panose="020B0504020202050204" pitchFamily="34" charset="0"/>
              </a:rPr>
              <a:t> through the code: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Garble up all decision conditions on each path</a:t>
            </a:r>
            <a:br>
              <a:rPr lang="en-GB" dirty="0">
                <a:latin typeface="Eurostile" panose="020B0504020202050204" pitchFamily="34" charset="0"/>
              </a:rPr>
            </a:br>
            <a:r>
              <a:rPr lang="en-GB" dirty="0">
                <a:latin typeface="Eurostile" panose="020B0504020202050204" pitchFamily="34" charset="0"/>
              </a:rPr>
              <a:t>(if, switch, conditional expressions, loop conditions)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Assume them true of false (depending on the branch to take)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Translate the assumptions to theorem prover language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Have the theorem prover solve the formula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 smtClean="0">
                <a:latin typeface="Eurostile" panose="020B0504020202050204" pitchFamily="34" charset="0"/>
              </a:rPr>
              <a:t>Store </a:t>
            </a:r>
            <a:r>
              <a:rPr lang="en-GB" dirty="0">
                <a:latin typeface="Eurostile" panose="020B0504020202050204" pitchFamily="34" charset="0"/>
              </a:rPr>
              <a:t>solution models (if any)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lvl="1"/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xmlns="" id="{77696587-023B-4391-B0C5-E0610DE8A1AB}"/>
              </a:ext>
            </a:extLst>
          </p:cNvPr>
          <p:cNvSpPr txBox="1"/>
          <p:nvPr/>
        </p:nvSpPr>
        <p:spPr>
          <a:xfrm>
            <a:off x="9265898" y="498221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f(x,y)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xmlns="" id="{FA93D448-CB93-475C-B6B3-3B03F34B28B1}"/>
              </a:ext>
            </a:extLst>
          </p:cNvPr>
          <p:cNvSpPr txBox="1"/>
          <p:nvPr/>
        </p:nvSpPr>
        <p:spPr>
          <a:xfrm>
            <a:off x="6640903" y="5890287"/>
            <a:ext cx="1005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A then</a:t>
            </a:r>
          </a:p>
          <a:p>
            <a:r>
              <a:rPr lang="de-DE">
                <a:solidFill>
                  <a:srgbClr val="FF0000"/>
                </a:solidFill>
              </a:rPr>
              <a:t>(A(x,y))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xmlns="" id="{5D7EF826-0BEB-4259-A921-8B8F9E67B11C}"/>
              </a:ext>
            </a:extLst>
          </p:cNvPr>
          <p:cNvSpPr txBox="1"/>
          <p:nvPr/>
        </p:nvSpPr>
        <p:spPr>
          <a:xfrm>
            <a:off x="11690498" y="5890287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</a:t>
            </a:r>
          </a:p>
          <a:p>
            <a:r>
              <a:rPr lang="de-DE">
                <a:solidFill>
                  <a:srgbClr val="FF0000"/>
                </a:solidFill>
              </a:rPr>
              <a:t>(¬A)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xmlns="" id="{36CF57F2-165D-4703-85B8-A783FEF95AEF}"/>
              </a:ext>
            </a:extLst>
          </p:cNvPr>
          <p:cNvSpPr txBox="1"/>
          <p:nvPr/>
        </p:nvSpPr>
        <p:spPr>
          <a:xfrm>
            <a:off x="6485476" y="7310308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(¬B ∧ C)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xmlns="" id="{D045C1E2-29CF-41A8-BE51-F0807E8D2883}"/>
              </a:ext>
            </a:extLst>
          </p:cNvPr>
          <p:cNvSpPr txBox="1"/>
          <p:nvPr/>
        </p:nvSpPr>
        <p:spPr>
          <a:xfrm>
            <a:off x="4274918" y="7266401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    (B)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xmlns="" id="{B00EDAE7-61BA-44B9-BB90-DBA05DC9EB9E}"/>
              </a:ext>
            </a:extLst>
          </p:cNvPr>
          <p:cNvSpPr txBox="1"/>
          <p:nvPr/>
        </p:nvSpPr>
        <p:spPr>
          <a:xfrm>
            <a:off x="9018236" y="7286753"/>
            <a:ext cx="119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else</a:t>
            </a:r>
          </a:p>
          <a:p>
            <a:r>
              <a:rPr lang="de-DE">
                <a:solidFill>
                  <a:srgbClr val="FF0000"/>
                </a:solidFill>
              </a:rPr>
              <a:t>(¬B ∧ ¬C)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xmlns="" id="{CF69DEA9-1412-418B-8FDE-9E75C841958E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7143669" y="5351543"/>
            <a:ext cx="2471043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xmlns="" id="{B4855839-AB00-41AC-AA74-D742D42B7463}"/>
              </a:ext>
            </a:extLst>
          </p:cNvPr>
          <p:cNvCxnSpPr>
            <a:cxnSpLocks/>
          </p:cNvCxnSpPr>
          <p:nvPr/>
        </p:nvCxnSpPr>
        <p:spPr>
          <a:xfrm>
            <a:off x="9614712" y="5351543"/>
            <a:ext cx="2389333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xmlns="" id="{0B667396-E52E-46C6-868E-9426143A9EC8}"/>
              </a:ext>
            </a:extLst>
          </p:cNvPr>
          <p:cNvCxnSpPr>
            <a:cxnSpLocks/>
            <a:stCxn id="23" idx="2"/>
            <a:endCxn id="30" idx="0"/>
          </p:cNvCxnSpPr>
          <p:nvPr/>
        </p:nvCxnSpPr>
        <p:spPr>
          <a:xfrm>
            <a:off x="7143669" y="6536618"/>
            <a:ext cx="2471045" cy="75013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xmlns="" id="{5952C82B-2FC5-43FA-8F95-25FA25F6B7A3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7143669" y="6536618"/>
            <a:ext cx="0" cy="773690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xmlns="" id="{7D258962-471B-42EB-8854-AC4B887A65CE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 flipH="1">
            <a:off x="4933111" y="6536618"/>
            <a:ext cx="2210558" cy="72978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xmlns="" id="{0211B886-3041-4C58-9701-09C00D699BBB}"/>
              </a:ext>
            </a:extLst>
          </p:cNvPr>
          <p:cNvCxnSpPr>
            <a:cxnSpLocks/>
            <a:stCxn id="28" idx="2"/>
            <a:endCxn id="45" idx="0"/>
          </p:cNvCxnSpPr>
          <p:nvPr/>
        </p:nvCxnSpPr>
        <p:spPr>
          <a:xfrm flipH="1">
            <a:off x="4914262" y="7912732"/>
            <a:ext cx="18849" cy="42517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xmlns="" id="{8D727BF2-39CF-47FA-83D4-E159400075C0}"/>
              </a:ext>
            </a:extLst>
          </p:cNvPr>
          <p:cNvCxnSpPr>
            <a:cxnSpLocks/>
            <a:stCxn id="26" idx="2"/>
            <a:endCxn id="46" idx="0"/>
          </p:cNvCxnSpPr>
          <p:nvPr/>
        </p:nvCxnSpPr>
        <p:spPr>
          <a:xfrm>
            <a:off x="7143669" y="7956639"/>
            <a:ext cx="9032" cy="38126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xmlns="" id="{60750A26-4422-45CD-8B2C-C95B87C9D2CE}"/>
              </a:ext>
            </a:extLst>
          </p:cNvPr>
          <p:cNvCxnSpPr>
            <a:cxnSpLocks/>
            <a:stCxn id="30" idx="2"/>
            <a:endCxn id="47" idx="0"/>
          </p:cNvCxnSpPr>
          <p:nvPr/>
        </p:nvCxnSpPr>
        <p:spPr>
          <a:xfrm>
            <a:off x="9614714" y="7933084"/>
            <a:ext cx="5776" cy="43449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xmlns="" id="{94C69557-BAF6-49B6-85A6-773A03CF8160}"/>
              </a:ext>
            </a:extLst>
          </p:cNvPr>
          <p:cNvCxnSpPr>
            <a:cxnSpLocks/>
            <a:stCxn id="25" idx="2"/>
            <a:endCxn id="48" idx="0"/>
          </p:cNvCxnSpPr>
          <p:nvPr/>
        </p:nvCxnSpPr>
        <p:spPr>
          <a:xfrm flipH="1">
            <a:off x="11995182" y="6536618"/>
            <a:ext cx="8864" cy="180723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xmlns="" id="{03374851-5B83-465D-BF8B-CA4E27179D30}"/>
              </a:ext>
            </a:extLst>
          </p:cNvPr>
          <p:cNvSpPr txBox="1"/>
          <p:nvPr/>
        </p:nvSpPr>
        <p:spPr>
          <a:xfrm>
            <a:off x="4392324" y="8337904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1;</a:t>
            </a:r>
          </a:p>
          <a:p>
            <a:r>
              <a:rPr lang="de-DE">
                <a:solidFill>
                  <a:srgbClr val="FF0000"/>
                </a:solidFill>
              </a:rPr>
              <a:t>  A ∧ B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xmlns="" id="{399A363E-D040-47D2-BBF9-EE063CDE43A1}"/>
              </a:ext>
            </a:extLst>
          </p:cNvPr>
          <p:cNvSpPr txBox="1"/>
          <p:nvPr/>
        </p:nvSpPr>
        <p:spPr>
          <a:xfrm>
            <a:off x="6420737" y="8337904"/>
            <a:ext cx="1463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return 2;</a:t>
            </a:r>
          </a:p>
          <a:p>
            <a:r>
              <a:rPr lang="de-DE">
                <a:solidFill>
                  <a:srgbClr val="FF0000"/>
                </a:solidFill>
              </a:rPr>
              <a:t>A ∧ (¬B ∧ C)</a:t>
            </a:r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xmlns="" id="{79D4E38B-1BDF-4B87-A510-8CABCDF8FF61}"/>
              </a:ext>
            </a:extLst>
          </p:cNvPr>
          <p:cNvSpPr txBox="1"/>
          <p:nvPr/>
        </p:nvSpPr>
        <p:spPr>
          <a:xfrm>
            <a:off x="8753874" y="8367582"/>
            <a:ext cx="1733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 return 3;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¬A ∧ (¬B ∧ ¬C)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xmlns="" id="{DCA68446-E921-4F1C-892D-AEAF0DE6399C}"/>
              </a:ext>
            </a:extLst>
          </p:cNvPr>
          <p:cNvSpPr txBox="1"/>
          <p:nvPr/>
        </p:nvSpPr>
        <p:spPr>
          <a:xfrm>
            <a:off x="11473244" y="8343852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4;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     ¬A</a:t>
            </a:r>
          </a:p>
        </p:txBody>
      </p:sp>
    </p:spTree>
    <p:extLst>
      <p:ext uri="{BB962C8B-B14F-4D97-AF65-F5344CB8AC3E}">
        <p14:creationId xmlns:p14="http://schemas.microsoft.com/office/powerpoint/2010/main" val="544913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Eurostile" panose="020B0504020202050204" pitchFamily="34" charset="0"/>
              </a:rPr>
              <a:t>Definiton</a:t>
            </a:r>
            <a:r>
              <a:rPr lang="en-GB" dirty="0">
                <a:latin typeface="Eurostile" panose="020B0504020202050204" pitchFamily="34" charset="0"/>
              </a:rPr>
              <a:t> of “Trace”</a:t>
            </a: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xmlns="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xmlns="" id="{77696587-023B-4391-B0C5-E0610DE8A1AB}"/>
              </a:ext>
            </a:extLst>
          </p:cNvPr>
          <p:cNvSpPr txBox="1"/>
          <p:nvPr/>
        </p:nvSpPr>
        <p:spPr>
          <a:xfrm>
            <a:off x="9265899" y="4705212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f(x,y)</a:t>
            </a:r>
          </a:p>
          <a:p>
            <a:r>
              <a:rPr lang="de-DE">
                <a:solidFill>
                  <a:srgbClr val="FF0000"/>
                </a:solidFill>
              </a:rPr>
              <a:t>True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xmlns="" id="{FA93D448-CB93-475C-B6B3-3B03F34B28B1}"/>
              </a:ext>
            </a:extLst>
          </p:cNvPr>
          <p:cNvSpPr txBox="1"/>
          <p:nvPr/>
        </p:nvSpPr>
        <p:spPr>
          <a:xfrm>
            <a:off x="6640903" y="5890287"/>
            <a:ext cx="1005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if</a:t>
            </a:r>
            <a:r>
              <a:rPr lang="de-DE" dirty="0"/>
              <a:t> A </a:t>
            </a:r>
            <a:r>
              <a:rPr lang="de-DE" dirty="0" err="1"/>
              <a:t>then</a:t>
            </a:r>
            <a:endParaRPr lang="de-DE" dirty="0"/>
          </a:p>
          <a:p>
            <a:r>
              <a:rPr lang="de-DE" dirty="0">
                <a:solidFill>
                  <a:srgbClr val="FF0000"/>
                </a:solidFill>
              </a:rPr>
              <a:t>(A(</a:t>
            </a:r>
            <a:r>
              <a:rPr lang="de-DE" dirty="0" err="1">
                <a:solidFill>
                  <a:srgbClr val="FF0000"/>
                </a:solidFill>
              </a:rPr>
              <a:t>x,y</a:t>
            </a:r>
            <a:r>
              <a:rPr lang="de-DE" dirty="0">
                <a:solidFill>
                  <a:srgbClr val="FF0000"/>
                </a:solidFill>
              </a:rPr>
              <a:t>))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xmlns="" id="{5D7EF826-0BEB-4259-A921-8B8F9E67B11C}"/>
              </a:ext>
            </a:extLst>
          </p:cNvPr>
          <p:cNvSpPr txBox="1"/>
          <p:nvPr/>
        </p:nvSpPr>
        <p:spPr>
          <a:xfrm>
            <a:off x="11690498" y="5890287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</a:t>
            </a:r>
          </a:p>
          <a:p>
            <a:r>
              <a:rPr lang="de-DE">
                <a:solidFill>
                  <a:srgbClr val="FF0000"/>
                </a:solidFill>
              </a:rPr>
              <a:t>(¬A)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xmlns="" id="{36CF57F2-165D-4703-85B8-A783FEF95AEF}"/>
              </a:ext>
            </a:extLst>
          </p:cNvPr>
          <p:cNvSpPr txBox="1"/>
          <p:nvPr/>
        </p:nvSpPr>
        <p:spPr>
          <a:xfrm>
            <a:off x="6485476" y="7310308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(¬B ∧ C)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xmlns="" id="{D045C1E2-29CF-41A8-BE51-F0807E8D2883}"/>
              </a:ext>
            </a:extLst>
          </p:cNvPr>
          <p:cNvSpPr txBox="1"/>
          <p:nvPr/>
        </p:nvSpPr>
        <p:spPr>
          <a:xfrm>
            <a:off x="4274918" y="7266401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    (B)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xmlns="" id="{B00EDAE7-61BA-44B9-BB90-DBA05DC9EB9E}"/>
              </a:ext>
            </a:extLst>
          </p:cNvPr>
          <p:cNvSpPr txBox="1"/>
          <p:nvPr/>
        </p:nvSpPr>
        <p:spPr>
          <a:xfrm>
            <a:off x="9018236" y="7286753"/>
            <a:ext cx="119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else</a:t>
            </a:r>
          </a:p>
          <a:p>
            <a:r>
              <a:rPr lang="de-DE">
                <a:solidFill>
                  <a:srgbClr val="FF0000"/>
                </a:solidFill>
              </a:rPr>
              <a:t>(¬B ∧ ¬C)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xmlns="" id="{CF69DEA9-1412-418B-8FDE-9E75C841958E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7143669" y="5351543"/>
            <a:ext cx="2471044" cy="538744"/>
          </a:xfrm>
          <a:prstGeom prst="straightConnector1">
            <a:avLst/>
          </a:prstGeom>
          <a:ln w="63500">
            <a:solidFill>
              <a:srgbClr val="0070C0"/>
            </a:solidFill>
            <a:headEnd type="oval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xmlns="" id="{B4855839-AB00-41AC-AA74-D742D42B7463}"/>
              </a:ext>
            </a:extLst>
          </p:cNvPr>
          <p:cNvCxnSpPr>
            <a:cxnSpLocks/>
          </p:cNvCxnSpPr>
          <p:nvPr/>
        </p:nvCxnSpPr>
        <p:spPr>
          <a:xfrm>
            <a:off x="9614712" y="5351543"/>
            <a:ext cx="2389333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xmlns="" id="{0B667396-E52E-46C6-868E-9426143A9EC8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 flipH="1">
            <a:off x="4933111" y="6536618"/>
            <a:ext cx="2210558" cy="72978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xmlns="" id="{5952C82B-2FC5-43FA-8F95-25FA25F6B7A3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7143669" y="6536618"/>
            <a:ext cx="0" cy="773690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xmlns="" id="{7D258962-471B-42EB-8854-AC4B887A65CE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7159190" y="6536618"/>
            <a:ext cx="2455524" cy="750135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xmlns="" id="{0211B886-3041-4C58-9701-09C00D699BBB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9620490" y="7912732"/>
            <a:ext cx="18849" cy="454850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xmlns="" id="{8D727BF2-39CF-47FA-83D4-E159400075C0}"/>
              </a:ext>
            </a:extLst>
          </p:cNvPr>
          <p:cNvCxnSpPr>
            <a:cxnSpLocks/>
            <a:stCxn id="26" idx="2"/>
            <a:endCxn id="46" idx="0"/>
          </p:cNvCxnSpPr>
          <p:nvPr/>
        </p:nvCxnSpPr>
        <p:spPr>
          <a:xfrm>
            <a:off x="7143669" y="7956639"/>
            <a:ext cx="9032" cy="38126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xmlns="" id="{60750A26-4422-45CD-8B2C-C95B87C9D2CE}"/>
              </a:ext>
            </a:extLst>
          </p:cNvPr>
          <p:cNvCxnSpPr>
            <a:cxnSpLocks/>
          </p:cNvCxnSpPr>
          <p:nvPr/>
        </p:nvCxnSpPr>
        <p:spPr>
          <a:xfrm>
            <a:off x="4908484" y="7935334"/>
            <a:ext cx="5776" cy="43449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xmlns="" id="{94C69557-BAF6-49B6-85A6-773A03CF8160}"/>
              </a:ext>
            </a:extLst>
          </p:cNvPr>
          <p:cNvCxnSpPr>
            <a:cxnSpLocks/>
            <a:stCxn id="25" idx="2"/>
            <a:endCxn id="48" idx="0"/>
          </p:cNvCxnSpPr>
          <p:nvPr/>
        </p:nvCxnSpPr>
        <p:spPr>
          <a:xfrm flipH="1">
            <a:off x="11995182" y="6536618"/>
            <a:ext cx="8864" cy="180723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xmlns="" id="{03374851-5B83-465D-BF8B-CA4E27179D30}"/>
              </a:ext>
            </a:extLst>
          </p:cNvPr>
          <p:cNvSpPr txBox="1"/>
          <p:nvPr/>
        </p:nvSpPr>
        <p:spPr>
          <a:xfrm>
            <a:off x="4392324" y="8337904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1;</a:t>
            </a:r>
          </a:p>
          <a:p>
            <a:r>
              <a:rPr lang="de-DE">
                <a:solidFill>
                  <a:srgbClr val="FF0000"/>
                </a:solidFill>
              </a:rPr>
              <a:t>  A ∧ B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xmlns="" id="{399A363E-D040-47D2-BBF9-EE063CDE43A1}"/>
              </a:ext>
            </a:extLst>
          </p:cNvPr>
          <p:cNvSpPr txBox="1"/>
          <p:nvPr/>
        </p:nvSpPr>
        <p:spPr>
          <a:xfrm>
            <a:off x="6420737" y="8337904"/>
            <a:ext cx="1463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return 2;</a:t>
            </a:r>
          </a:p>
          <a:p>
            <a:r>
              <a:rPr lang="de-DE">
                <a:solidFill>
                  <a:srgbClr val="FF0000"/>
                </a:solidFill>
              </a:rPr>
              <a:t>A ∧ (¬B ∧ C)</a:t>
            </a:r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xmlns="" id="{79D4E38B-1BDF-4B87-A510-8CABCDF8FF61}"/>
              </a:ext>
            </a:extLst>
          </p:cNvPr>
          <p:cNvSpPr txBox="1"/>
          <p:nvPr/>
        </p:nvSpPr>
        <p:spPr>
          <a:xfrm>
            <a:off x="8753874" y="8367582"/>
            <a:ext cx="1733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 return 3;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¬A ∧ (¬B ∧ ¬C)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xmlns="" id="{DCA68446-E921-4F1C-892D-AEAF0DE6399C}"/>
              </a:ext>
            </a:extLst>
          </p:cNvPr>
          <p:cNvSpPr txBox="1"/>
          <p:nvPr/>
        </p:nvSpPr>
        <p:spPr>
          <a:xfrm>
            <a:off x="11473244" y="8343852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4;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     ¬A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xmlns="" id="{7D258962-471B-42EB-8854-AC4B887A65CE}"/>
              </a:ext>
            </a:extLst>
          </p:cNvPr>
          <p:cNvCxnSpPr>
            <a:cxnSpLocks/>
            <a:stCxn id="23" idx="0"/>
          </p:cNvCxnSpPr>
          <p:nvPr/>
        </p:nvCxnSpPr>
        <p:spPr>
          <a:xfrm>
            <a:off x="7143669" y="5890287"/>
            <a:ext cx="0" cy="646331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xmlns="" id="{7D258962-471B-42EB-8854-AC4B887A65CE}"/>
              </a:ext>
            </a:extLst>
          </p:cNvPr>
          <p:cNvCxnSpPr>
            <a:cxnSpLocks/>
          </p:cNvCxnSpPr>
          <p:nvPr/>
        </p:nvCxnSpPr>
        <p:spPr>
          <a:xfrm>
            <a:off x="9639338" y="7266400"/>
            <a:ext cx="0" cy="646331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xmlns="" id="{7D258962-471B-42EB-8854-AC4B887A65CE}"/>
              </a:ext>
            </a:extLst>
          </p:cNvPr>
          <p:cNvCxnSpPr>
            <a:cxnSpLocks/>
          </p:cNvCxnSpPr>
          <p:nvPr/>
        </p:nvCxnSpPr>
        <p:spPr>
          <a:xfrm>
            <a:off x="5889150" y="3446862"/>
            <a:ext cx="2830606" cy="1735404"/>
          </a:xfrm>
          <a:prstGeom prst="straightConnector1">
            <a:avLst/>
          </a:prstGeom>
          <a:ln w="25400">
            <a:solidFill>
              <a:srgbClr val="0070C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4267625" y="2804596"/>
            <a:ext cx="2373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Trace [1,3]</a:t>
            </a:r>
          </a:p>
        </p:txBody>
      </p:sp>
      <p:sp>
        <p:nvSpPr>
          <p:cNvPr id="34" name="Textfeld 33"/>
          <p:cNvSpPr txBox="1"/>
          <p:nvPr/>
        </p:nvSpPr>
        <p:spPr>
          <a:xfrm>
            <a:off x="8719756" y="5165407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10211191" y="518226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5889150" y="658490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38" name="Textfeld 37"/>
          <p:cNvSpPr txBox="1"/>
          <p:nvPr/>
        </p:nvSpPr>
        <p:spPr>
          <a:xfrm>
            <a:off x="6998945" y="674240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40" name="Textfeld 39"/>
          <p:cNvSpPr txBox="1"/>
          <p:nvPr/>
        </p:nvSpPr>
        <p:spPr>
          <a:xfrm>
            <a:off x="8379191" y="658626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3</a:t>
            </a: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xmlns="" id="{7D258962-471B-42EB-8854-AC4B887A65CE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267635" y="3364637"/>
            <a:ext cx="2260796" cy="3221628"/>
          </a:xfrm>
          <a:prstGeom prst="straightConnector1">
            <a:avLst/>
          </a:prstGeom>
          <a:ln w="25400">
            <a:solidFill>
              <a:srgbClr val="0070C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213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Z3 Formula for _FDtest [1,1]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xmlns="" id="{0DF37B99-5923-43FE-9D47-A60A06215B9F}"/>
              </a:ext>
            </a:extLst>
          </p:cNvPr>
          <p:cNvSpPr txBox="1"/>
          <p:nvPr/>
        </p:nvSpPr>
        <p:spPr>
          <a:xfrm>
            <a:off x="446690" y="2059365"/>
            <a:ext cx="4980970" cy="74789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000">
                <a:latin typeface="Arial Narrow" panose="020B0606020202030204" pitchFamily="34" charset="0"/>
              </a:rPr>
              <a:t>; ----------------------------------------------</a:t>
            </a:r>
          </a:p>
          <a:p>
            <a:r>
              <a:rPr lang="de-DE" sz="2000">
                <a:latin typeface="Arial Narrow" panose="020B0606020202030204" pitchFamily="34" charset="0"/>
              </a:rPr>
              <a:t>; COND Then branch 1 "if((ps-&gt;_Sh[1] &amp; …</a:t>
            </a:r>
          </a:p>
          <a:p>
            <a:r>
              <a:rPr lang="de-DE" sz="2000">
                <a:latin typeface="Arial Narrow" panose="020B0606020202030204" pitchFamily="34" charset="0"/>
              </a:rPr>
              <a:t>; ----------------------------------------------</a:t>
            </a:r>
          </a:p>
          <a:p>
            <a:r>
              <a:rPr lang="de-DE" sz="2000">
                <a:latin typeface="Arial Narrow" panose="020B0606020202030204" pitchFamily="34" charset="0"/>
              </a:rPr>
              <a:t>(assert</a:t>
            </a:r>
          </a:p>
          <a:p>
            <a:r>
              <a:rPr lang="de-DE" sz="2000">
                <a:latin typeface="Arial Narrow" panose="020B0606020202030204" pitchFamily="34" charset="0"/>
              </a:rPr>
              <a:t>    (=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(bvand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(select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arr$$5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(bvand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#x00007fff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(bvnot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)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xmlns="" id="{04D5F1B7-CD1F-4CDC-80F8-189F2902035C}"/>
              </a:ext>
            </a:extLst>
          </p:cNvPr>
          <p:cNvSpPr txBox="1"/>
          <p:nvPr/>
        </p:nvSpPr>
        <p:spPr>
          <a:xfrm>
            <a:off x="6114093" y="2059365"/>
            <a:ext cx="4980970" cy="74789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de-DE" sz="2000">
              <a:latin typeface="Arial Narrow" panose="020B0606020202030204" pitchFamily="34" charset="0"/>
            </a:endParaRPr>
          </a:p>
          <a:p>
            <a:r>
              <a:rPr lang="de-DE" sz="2000">
                <a:latin typeface="Arial Narrow" panose="020B0606020202030204" pitchFamily="34" charset="0"/>
              </a:rPr>
              <a:t>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#x0000000f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)</a:t>
            </a:r>
          </a:p>
          <a:p>
            <a:endParaRPr lang="de-DE" sz="2000">
              <a:latin typeface="Arial Narrow" panose="020B060602020203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xmlns="" id="{1A0285E7-0216-4682-A739-7257271DFFE2}"/>
              </a:ext>
            </a:extLst>
          </p:cNvPr>
          <p:cNvSpPr txBox="1"/>
          <p:nvPr/>
        </p:nvSpPr>
        <p:spPr>
          <a:xfrm>
            <a:off x="421639" y="1146172"/>
            <a:ext cx="12161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Arial Narrow" panose="020B0606020202030204" pitchFamily="34" charset="0"/>
              </a:rPr>
              <a:t>if((ps-&gt;_Sh[1] &amp; (unsigned short) (0x7fff &amp; ~(unsigned short) ((1 &lt;&lt; 7) - 1))) == (unsigned short) ((1 &lt;&lt; 15 - 7) - 1) &lt;&lt; 7)</a:t>
            </a:r>
            <a:endParaRPr lang="de-DE" sz="2000" b="1">
              <a:latin typeface="Arial Narrow" panose="020B0606020202030204" pitchFamily="34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xmlns="" id="{50D4E1CD-CCBD-4B84-AB6D-91A01D8925A2}"/>
              </a:ext>
            </a:extLst>
          </p:cNvPr>
          <p:cNvSpPr/>
          <p:nvPr/>
        </p:nvSpPr>
        <p:spPr>
          <a:xfrm>
            <a:off x="1170700" y="3963182"/>
            <a:ext cx="1722811" cy="126017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xmlns="" id="{035431A6-A61F-466F-AD5C-28593B8A066B}"/>
              </a:ext>
            </a:extLst>
          </p:cNvPr>
          <p:cNvSpPr/>
          <p:nvPr/>
        </p:nvSpPr>
        <p:spPr>
          <a:xfrm>
            <a:off x="1878244" y="6024535"/>
            <a:ext cx="1169471" cy="351213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xmlns="" id="{1C854A29-125E-4E00-96F7-F9E66F8FA07A}"/>
              </a:ext>
            </a:extLst>
          </p:cNvPr>
          <p:cNvSpPr/>
          <p:nvPr/>
        </p:nvSpPr>
        <p:spPr>
          <a:xfrm>
            <a:off x="2103190" y="6744256"/>
            <a:ext cx="2255868" cy="2462374"/>
          </a:xfrm>
          <a:prstGeom prst="rect">
            <a:avLst/>
          </a:prstGeom>
          <a:solidFill>
            <a:srgbClr val="FF999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xmlns="" id="{79C2D3B6-E427-4F82-BDD3-72DF44355CA9}"/>
              </a:ext>
            </a:extLst>
          </p:cNvPr>
          <p:cNvSpPr/>
          <p:nvPr/>
        </p:nvSpPr>
        <p:spPr>
          <a:xfrm>
            <a:off x="7297103" y="4876800"/>
            <a:ext cx="2285308" cy="3077227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xmlns="" id="{D02BD2D4-B9E4-40EE-AA34-20057046CEB5}"/>
              </a:ext>
            </a:extLst>
          </p:cNvPr>
          <p:cNvSpPr/>
          <p:nvPr/>
        </p:nvSpPr>
        <p:spPr>
          <a:xfrm>
            <a:off x="9872360" y="1217812"/>
            <a:ext cx="1644392" cy="319461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xmlns="" id="{25E225A8-5DA8-4DCF-96A3-A9821CCC4E89}"/>
              </a:ext>
            </a:extLst>
          </p:cNvPr>
          <p:cNvSpPr/>
          <p:nvPr/>
        </p:nvSpPr>
        <p:spPr>
          <a:xfrm>
            <a:off x="749196" y="1217812"/>
            <a:ext cx="1353994" cy="33748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xmlns="" id="{FA0C9555-80DB-41C2-B9A0-3A4004C7B833}"/>
              </a:ext>
            </a:extLst>
          </p:cNvPr>
          <p:cNvSpPr/>
          <p:nvPr/>
        </p:nvSpPr>
        <p:spPr>
          <a:xfrm>
            <a:off x="3774323" y="1204080"/>
            <a:ext cx="722522" cy="351212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xmlns="" id="{88E02391-5B21-466C-B39E-01BE70C15AB3}"/>
              </a:ext>
            </a:extLst>
          </p:cNvPr>
          <p:cNvSpPr/>
          <p:nvPr/>
        </p:nvSpPr>
        <p:spPr>
          <a:xfrm>
            <a:off x="4686119" y="1204080"/>
            <a:ext cx="2967283" cy="351212"/>
          </a:xfrm>
          <a:prstGeom prst="rect">
            <a:avLst/>
          </a:prstGeom>
          <a:solidFill>
            <a:srgbClr val="FF999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xmlns="" id="{B10FEF6F-8D27-41C6-AC87-43E448B1ABD0}"/>
              </a:ext>
            </a:extLst>
          </p:cNvPr>
          <p:cNvCxnSpPr>
            <a:cxnSpLocks/>
          </p:cNvCxnSpPr>
          <p:nvPr/>
        </p:nvCxnSpPr>
        <p:spPr>
          <a:xfrm>
            <a:off x="1377481" y="1659254"/>
            <a:ext cx="654624" cy="2303928"/>
          </a:xfrm>
          <a:prstGeom prst="straightConnector1">
            <a:avLst/>
          </a:prstGeom>
          <a:ln w="25400">
            <a:solidFill>
              <a:srgbClr val="FFFF0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xmlns="" id="{1A644F8C-93CB-4C35-B506-5952253F5FFB}"/>
              </a:ext>
            </a:extLst>
          </p:cNvPr>
          <p:cNvCxnSpPr>
            <a:cxnSpLocks/>
          </p:cNvCxnSpPr>
          <p:nvPr/>
        </p:nvCxnSpPr>
        <p:spPr>
          <a:xfrm flipH="1">
            <a:off x="2893511" y="1546282"/>
            <a:ext cx="1242073" cy="4478253"/>
          </a:xfrm>
          <a:prstGeom prst="straightConnector1">
            <a:avLst/>
          </a:prstGeom>
          <a:ln w="25400">
            <a:solidFill>
              <a:srgbClr val="FFC00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xmlns="" id="{F2EC1F42-B1A3-4084-8042-9FB1B507874F}"/>
              </a:ext>
            </a:extLst>
          </p:cNvPr>
          <p:cNvCxnSpPr>
            <a:cxnSpLocks/>
          </p:cNvCxnSpPr>
          <p:nvPr/>
        </p:nvCxnSpPr>
        <p:spPr>
          <a:xfrm flipH="1">
            <a:off x="3970446" y="1546282"/>
            <a:ext cx="2182617" cy="5197974"/>
          </a:xfrm>
          <a:prstGeom prst="straightConnector1">
            <a:avLst/>
          </a:prstGeom>
          <a:ln w="25400">
            <a:solidFill>
              <a:srgbClr val="FF9999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xmlns="" id="{D1C059DA-7866-4C00-BFAF-98702ECC2F7E}"/>
              </a:ext>
            </a:extLst>
          </p:cNvPr>
          <p:cNvCxnSpPr>
            <a:cxnSpLocks/>
          </p:cNvCxnSpPr>
          <p:nvPr/>
        </p:nvCxnSpPr>
        <p:spPr>
          <a:xfrm flipH="1">
            <a:off x="9026972" y="1546282"/>
            <a:ext cx="1690777" cy="3330518"/>
          </a:xfrm>
          <a:prstGeom prst="straightConnector1">
            <a:avLst/>
          </a:prstGeom>
          <a:ln w="25400">
            <a:solidFill>
              <a:srgbClr val="DB6207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64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</p:bldLst>
  </p:timing>
</p:sld>
</file>

<file path=ppt/theme/theme1.xml><?xml version="1.0" encoding="utf-8"?>
<a:theme xmlns:a="http://schemas.openxmlformats.org/drawingml/2006/main" name="template">
  <a:themeElements>
    <a:clrScheme name="Valida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äsentation2003-hel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1997</Words>
  <Application>Microsoft Office PowerPoint</Application>
  <PresentationFormat>Benutzerdefiniert</PresentationFormat>
  <Paragraphs>576</Paragraphs>
  <Slides>46</Slides>
  <Notes>46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46</vt:i4>
      </vt:variant>
    </vt:vector>
  </HeadingPairs>
  <TitlesOfParts>
    <vt:vector size="57" baseType="lpstr">
      <vt:lpstr>Arial</vt:lpstr>
      <vt:lpstr>Cambria Math</vt:lpstr>
      <vt:lpstr>Wingdings</vt:lpstr>
      <vt:lpstr>Calibri</vt:lpstr>
      <vt:lpstr>Courier New</vt:lpstr>
      <vt:lpstr>Arial Narrow</vt:lpstr>
      <vt:lpstr>Droid Sans Mono</vt:lpstr>
      <vt:lpstr>Eurostile</vt:lpstr>
      <vt:lpstr>Arial Black</vt:lpstr>
      <vt:lpstr>Wingdings 3</vt:lpstr>
      <vt:lpstr>template</vt:lpstr>
      <vt:lpstr>A Tool With No Name</vt:lpstr>
      <vt:lpstr>Contents</vt:lpstr>
      <vt:lpstr>The Challenge</vt:lpstr>
      <vt:lpstr>Challenge for You: _FDTest</vt:lpstr>
      <vt:lpstr>Challenge _FDtest: Solution</vt:lpstr>
      <vt:lpstr>Challenge Example _FDtest</vt:lpstr>
      <vt:lpstr>How Did It Do That?</vt:lpstr>
      <vt:lpstr>Definiton of “Trace”</vt:lpstr>
      <vt:lpstr>Z3 Formula for _FDtest [1,1]</vt:lpstr>
      <vt:lpstr>Trace Result Verification</vt:lpstr>
      <vt:lpstr>Specific Problems and their Solution</vt:lpstr>
      <vt:lpstr>Dirty Detail: Pointer Casting</vt:lpstr>
      <vt:lpstr>Getting down to Memory Bits</vt:lpstr>
      <vt:lpstr>Memory Bits Code</vt:lpstr>
      <vt:lpstr>What about Arrays?</vt:lpstr>
      <vt:lpstr>Z3 Array Theory</vt:lpstr>
      <vt:lpstr>Translation of Arrays</vt:lpstr>
      <vt:lpstr>Backwards GOTO</vt:lpstr>
      <vt:lpstr>MC/DC Table Generation</vt:lpstr>
      <vt:lpstr>MC/DC Table Implementation</vt:lpstr>
      <vt:lpstr>Cutoffs</vt:lpstr>
      <vt:lpstr>Efficiency of Laziness in Time</vt:lpstr>
      <vt:lpstr>Efficiency of Laziness in Space</vt:lpstr>
      <vt:lpstr>Trace Transformation</vt:lpstr>
      <vt:lpstr>Loop Length Inference</vt:lpstr>
      <vt:lpstr>Loop Length Inference Example</vt:lpstr>
      <vt:lpstr>Loop Length Inference Efficiency</vt:lpstr>
      <vt:lpstr>Other Problems</vt:lpstr>
      <vt:lpstr>An Example Test</vt:lpstr>
      <vt:lpstr>Running a Test</vt:lpstr>
      <vt:lpstr>Pragmas and Debugging Facilities</vt:lpstr>
      <vt:lpstr>Solver Pragma Function</vt:lpstr>
      <vt:lpstr>Solver Pragma for Loops</vt:lpstr>
      <vt:lpstr>Solver Pragma Usage Example </vt:lpstr>
      <vt:lpstr>Solver Find</vt:lpstr>
      <vt:lpstr>Solver Debug</vt:lpstr>
      <vt:lpstr>QkitKnorrBremse Experience</vt:lpstr>
      <vt:lpstr>Project Workflow</vt:lpstr>
      <vt:lpstr>QkitKnorrBremse Experience</vt:lpstr>
      <vt:lpstr>Current State and Outlook</vt:lpstr>
      <vt:lpstr>Strategic Design Principles</vt:lpstr>
      <vt:lpstr>Current State of the Prototype</vt:lpstr>
      <vt:lpstr>Potentially…</vt:lpstr>
      <vt:lpstr>Future Work</vt:lpstr>
      <vt:lpstr>PowerPoint-Präsentation</vt:lpstr>
      <vt:lpstr>Discussion Notes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Werkzeugkettenanalyse</dc:title>
  <dc:subject>ISO26262</dc:subject>
  <dc:creator>Validas AG</dc:creator>
  <cp:lastModifiedBy>Robert</cp:lastModifiedBy>
  <cp:revision>1324</cp:revision>
  <cp:lastPrinted>2018-01-19T07:40:56Z</cp:lastPrinted>
  <dcterms:created xsi:type="dcterms:W3CDTF">2009-12-04T13:21:58Z</dcterms:created>
  <dcterms:modified xsi:type="dcterms:W3CDTF">2021-05-16T20:18:12Z</dcterms:modified>
</cp:coreProperties>
</file>